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5"/>
  </p:notesMasterIdLst>
  <p:sldIdLst>
    <p:sldId id="256" r:id="rId3"/>
    <p:sldId id="257" r:id="rId4"/>
    <p:sldId id="319" r:id="rId6"/>
    <p:sldId id="259" r:id="rId7"/>
    <p:sldId id="320" r:id="rId8"/>
    <p:sldId id="291" r:id="rId9"/>
    <p:sldId id="321" r:id="rId10"/>
    <p:sldId id="312" r:id="rId11"/>
    <p:sldId id="289" r:id="rId12"/>
    <p:sldId id="332" r:id="rId13"/>
    <p:sldId id="313" r:id="rId14"/>
    <p:sldId id="329" r:id="rId15"/>
    <p:sldId id="315" r:id="rId16"/>
    <p:sldId id="330" r:id="rId17"/>
    <p:sldId id="316" r:id="rId18"/>
    <p:sldId id="318" r:id="rId19"/>
    <p:sldId id="331" r:id="rId20"/>
    <p:sldId id="309" r:id="rId21"/>
    <p:sldId id="323" r:id="rId22"/>
    <p:sldId id="324" r:id="rId23"/>
    <p:sldId id="325" r:id="rId24"/>
    <p:sldId id="327" r:id="rId25"/>
    <p:sldId id="328" r:id="rId26"/>
    <p:sldId id="326" r:id="rId27"/>
    <p:sldId id="322" r:id="rId28"/>
    <p:sldId id="297" r:id="rId29"/>
    <p:sldId id="296" r:id="rId30"/>
    <p:sldId id="277"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95342" autoAdjust="0"/>
  </p:normalViewPr>
  <p:slideViewPr>
    <p:cSldViewPr>
      <p:cViewPr varScale="1">
        <p:scale>
          <a:sx n="77" d="100"/>
          <a:sy n="77" d="100"/>
        </p:scale>
        <p:origin x="25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EBDA6E-8C8C-4D7C-B222-53011978CD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ECEF30-2272-4D60-847E-044D33424C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endParaRPr lang="zh-CN" altLang="en-US" sz="1200" dirty="0" smtClean="0">
              <a:latin typeface="+mn-ea"/>
              <a:ea typeface="+mn-ea"/>
            </a:endParaRPr>
          </a:p>
          <a:p>
            <a:r>
              <a:rPr lang="en-US" altLang="zh-CN" sz="1200" dirty="0" smtClean="0">
                <a:latin typeface="+mn-ea"/>
                <a:ea typeface="+mn-ea"/>
              </a:rPr>
              <a:t>2</a:t>
            </a:r>
            <a:r>
              <a:rPr lang="zh-CN" altLang="en-US" sz="1200" dirty="0" smtClean="0">
                <a:latin typeface="+mn-ea"/>
                <a:ea typeface="+mn-ea"/>
              </a:rPr>
              <a:t>、计算结果可以表现出</a:t>
            </a: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zh-CN" altLang="en-US" sz="1200" dirty="0" smtClean="0">
                <a:latin typeface="+mn-ea"/>
                <a:ea typeface="+mn-ea"/>
              </a:rPr>
              <a:t>板的脆性断裂，</a:t>
            </a:r>
            <a:endParaRPr lang="zh-CN" altLang="en-US" sz="1200" dirty="0" smtClean="0">
              <a:latin typeface="+mn-ea"/>
              <a:ea typeface="+mn-ea"/>
            </a:endParaRPr>
          </a:p>
          <a:p>
            <a:r>
              <a:rPr lang="en-US" altLang="zh-CN" sz="1200" dirty="0" smtClean="0">
                <a:latin typeface="+mn-ea"/>
                <a:ea typeface="+mn-ea"/>
              </a:rPr>
              <a:t>3</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a:t>
            </a:r>
            <a:r>
              <a:rPr lang="en-US" altLang="zh-CN" sz="1200" dirty="0" smtClean="0">
                <a:latin typeface="+mn-ea"/>
                <a:ea typeface="+mn-ea"/>
                <a:sym typeface="+mn-ea"/>
              </a:rPr>
              <a:t>exponential</a:t>
            </a:r>
            <a:r>
              <a:rPr lang="zh-CN" altLang="en-US" sz="1200" dirty="0" smtClean="0">
                <a:latin typeface="+mn-ea"/>
                <a:ea typeface="+mn-ea"/>
              </a:rPr>
              <a:t>比</a:t>
            </a:r>
            <a:r>
              <a:rPr lang="en-US" altLang="zh-CN" sz="1200" dirty="0" smtClean="0">
                <a:latin typeface="+mn-ea"/>
                <a:ea typeface="+mn-ea"/>
                <a:sym typeface="+mn-ea"/>
              </a:rPr>
              <a:t>linear</a:t>
            </a:r>
            <a:r>
              <a:rPr lang="zh-CN" altLang="en-US" sz="1200" dirty="0" smtClean="0">
                <a:latin typeface="+mn-ea"/>
                <a:ea typeface="+mn-ea"/>
                <a:sym typeface="+mn-ea"/>
              </a:rPr>
              <a:t>计算</a:t>
            </a:r>
            <a:r>
              <a:rPr lang="zh-CN" altLang="en-US" sz="1200" dirty="0" smtClean="0">
                <a:latin typeface="+mn-ea"/>
              </a:rPr>
              <a:t>极限载荷的</a:t>
            </a:r>
            <a:r>
              <a:rPr lang="zh-CN" altLang="en-US" sz="1200" dirty="0" smtClean="0">
                <a:latin typeface="+mn-ea"/>
                <a:ea typeface="+mn-ea"/>
              </a:rPr>
              <a:t>误差更小</a:t>
            </a:r>
            <a:endParaRPr lang="zh-CN" altLang="en-US" sz="1200" dirty="0" smtClean="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endParaRPr lang="zh-CN" altLang="en-US" sz="1200" dirty="0" smtClean="0">
              <a:latin typeface="+mn-ea"/>
              <a:ea typeface="+mn-ea"/>
            </a:endParaRPr>
          </a:p>
          <a:p>
            <a:r>
              <a:rPr lang="en-US" altLang="zh-CN" sz="1200" dirty="0" smtClean="0">
                <a:latin typeface="+mn-ea"/>
                <a:ea typeface="+mn-ea"/>
              </a:rPr>
              <a:t>2</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模型对损伤演化的影响不太大，极限载荷：</a:t>
            </a:r>
            <a:r>
              <a:rPr lang="en-US" altLang="zh-CN" sz="1200" dirty="0" smtClean="0">
                <a:latin typeface="+mn-ea"/>
                <a:ea typeface="+mn-ea"/>
                <a:sym typeface="+mn-ea"/>
              </a:rPr>
              <a:t>exponential</a:t>
            </a:r>
            <a:r>
              <a:rPr lang="zh-CN" altLang="en-US" sz="1200" dirty="0" smtClean="0">
                <a:latin typeface="+mn-ea"/>
                <a:ea typeface="+mn-ea"/>
                <a:sym typeface="+mn-ea"/>
              </a:rPr>
              <a:t>比</a:t>
            </a:r>
            <a:r>
              <a:rPr lang="en-US" altLang="zh-CN" sz="1200" dirty="0" smtClean="0">
                <a:latin typeface="+mn-ea"/>
                <a:ea typeface="+mn-ea"/>
                <a:sym typeface="+mn-ea"/>
              </a:rPr>
              <a:t>linear</a:t>
            </a:r>
            <a:r>
              <a:rPr lang="zh-CN" altLang="en-US" sz="1200" dirty="0" smtClean="0">
                <a:latin typeface="+mn-ea"/>
                <a:ea typeface="+mn-ea"/>
                <a:sym typeface="+mn-ea"/>
              </a:rPr>
              <a:t>误差更小</a:t>
            </a:r>
            <a:endParaRPr lang="en-US" altLang="zh-CN" sz="1200" dirty="0" smtClean="0">
              <a:latin typeface="+mn-ea"/>
              <a:ea typeface="+mn-ea"/>
            </a:endParaRPr>
          </a:p>
          <a:p>
            <a:r>
              <a:rPr lang="en-US" altLang="zh-CN" sz="1200" dirty="0" smtClean="0">
                <a:latin typeface="+mn-ea"/>
                <a:ea typeface="+mn-ea"/>
              </a:rPr>
              <a:t>3</a:t>
            </a:r>
            <a:r>
              <a:rPr lang="zh-CN" altLang="en-US" sz="1200" dirty="0" smtClean="0">
                <a:latin typeface="+mn-ea"/>
                <a:ea typeface="+mn-ea"/>
              </a:rPr>
              <a:t>、位移载荷曲线的形状和实验相差大</a:t>
            </a:r>
            <a:endParaRPr lang="zh-CN" altLang="en-US" sz="1200" dirty="0" smtClean="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一方面，复合材料在航空航天等领域上所占的比例越来越多，尤其近年来呈现了快速增长的趋势。</a:t>
            </a:r>
            <a:endParaRPr lang="en-US" altLang="zh-CN" dirty="0" smtClean="0"/>
          </a:p>
          <a:p>
            <a:r>
              <a:rPr lang="zh-CN" altLang="en-US" dirty="0" smtClean="0"/>
              <a:t>另一方面，复合材料在飞机上的</a:t>
            </a:r>
            <a:r>
              <a:rPr lang="zh-CN" altLang="en-US" sz="1200" kern="1200" dirty="0" smtClean="0">
                <a:solidFill>
                  <a:schemeClr val="tx1"/>
                </a:solidFill>
                <a:latin typeface="+mn-lt"/>
                <a:ea typeface="+mn-ea"/>
                <a:cs typeface="+mn-cs"/>
              </a:rPr>
              <a:t>应用部位也有从次承力结构向主承力结构过渡的趋势。</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当复合材料层合板作为机舱口、机翼腹部开口等主承力结构时，复合材料的各向异性和开口应力集中，可能会引起复杂的损伤破坏。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因此，对大开口复合板孔边损伤进行实验监测研究，能够为将来飞机的安全性提供保障。</a:t>
            </a:r>
            <a:endParaRPr lang="en-US" altLang="zh-CN"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fld id="{530820CF-B880-4189-942D-D702A7CBA730}" type="datetimeFigureOut">
              <a:rPr lang="zh-CN" altLang="en-US" smtClean="0"/>
            </a:fld>
            <a:endParaRPr lang="zh-CN" altLang="en-US"/>
          </a:p>
        </p:txBody>
      </p:sp>
      <p:sp>
        <p:nvSpPr>
          <p:cNvPr id="17" name="页脚占位符 16"/>
          <p:cNvSpPr>
            <a:spLocks noGrp="1"/>
          </p:cNvSpPr>
          <p:nvPr>
            <p:ph type="ftr" sz="quarter" idx="11"/>
          </p:nvPr>
        </p:nvSpPr>
        <p:spPr bwMode="auto">
          <a:xfrm rot="5400000">
            <a:off x="7077269" y="4181669"/>
            <a:ext cx="3657600" cy="384048"/>
          </a:xfrm>
        </p:spPr>
        <p:txBody>
          <a:bodyPr/>
          <a:lstStyle/>
          <a:p>
            <a:endParaRPr lang="zh-CN"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0C913308-F349-4B6D-A68A-DD1791B4A57B}" type="slidenum">
              <a:rPr lang="zh-CN" altLang="en-US" smtClean="0"/>
            </a:fld>
            <a:endParaRPr lang="zh-CN" altLang="en-US"/>
          </a:p>
        </p:txBody>
      </p:sp>
      <p:pic>
        <p:nvPicPr>
          <p:cNvPr id="30" name="Picture 6" descr="F:\daily life\Logo\Word14.jpg"/>
          <p:cNvPicPr>
            <a:picLocks noChangeAspect="1" noChangeArrowheads="1"/>
          </p:cNvPicPr>
          <p:nvPr userDrawn="1"/>
        </p:nvPicPr>
        <p:blipFill>
          <a:blip r:embed="rId2"/>
          <a:srcRect b="18823"/>
          <a:stretch>
            <a:fillRect/>
          </a:stretch>
        </p:blipFill>
        <p:spPr bwMode="auto">
          <a:xfrm>
            <a:off x="6804248" y="0"/>
            <a:ext cx="2286632" cy="749261"/>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模板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fld id="{530820CF-B880-4189-942D-D702A7CBA730}" type="datetimeFigureOut">
              <a:rPr lang="zh-CN" altLang="en-US" smtClean="0"/>
            </a:fld>
            <a:endParaRPr lang="zh-CN" altLang="en-US"/>
          </a:p>
        </p:txBody>
      </p:sp>
      <p:sp>
        <p:nvSpPr>
          <p:cNvPr id="9" name="灯片编号占位符 8"/>
          <p:cNvSpPr>
            <a:spLocks noGrp="1"/>
          </p:cNvSpPr>
          <p:nvPr>
            <p:ph type="sldNum" sz="quarter" idx="15"/>
          </p:nvPr>
        </p:nvSpPr>
        <p:spPr/>
        <p:txBody>
          <a:bodyPr rtlCol="0"/>
          <a:lstStyle/>
          <a:p>
            <a:fld id="{0C913308-F349-4B6D-A68A-DD1791B4A57B}" type="slidenum">
              <a:rPr lang="zh-CN" altLang="en-US" smtClean="0"/>
            </a:fld>
            <a:endParaRPr lang="zh-CN" altLang="en-US"/>
          </a:p>
        </p:txBody>
      </p:sp>
      <p:sp>
        <p:nvSpPr>
          <p:cNvPr id="10" name="页脚占位符 9"/>
          <p:cNvSpPr>
            <a:spLocks noGrp="1"/>
          </p:cNvSpPr>
          <p:nvPr>
            <p:ph type="ftr" sz="quarter" idx="16"/>
          </p:nvPr>
        </p:nvSpPr>
        <p:spPr/>
        <p:txBody>
          <a:bodyPr rtlCol="0"/>
          <a:lstStyle/>
          <a:p>
            <a:endParaRPr lang="zh-CN" altLang="en-US"/>
          </a:p>
        </p:txBody>
      </p:sp>
      <p:pic>
        <p:nvPicPr>
          <p:cNvPr id="11" name="Picture 6" descr="F:\daily life\Logo\Word14.jpg"/>
          <p:cNvPicPr>
            <a:picLocks noChangeAspect="1" noChangeArrowheads="1"/>
          </p:cNvPicPr>
          <p:nvPr userDrawn="1"/>
        </p:nvPicPr>
        <p:blipFill>
          <a:blip r:embed="rId2"/>
          <a:srcRect b="18823"/>
          <a:stretch>
            <a:fillRect/>
          </a:stretch>
        </p:blipFill>
        <p:spPr bwMode="auto">
          <a:xfrm>
            <a:off x="6857368" y="0"/>
            <a:ext cx="2286632" cy="749261"/>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4" name="日期占位符 3"/>
          <p:cNvSpPr>
            <a:spLocks noGrp="1"/>
          </p:cNvSpPr>
          <p:nvPr>
            <p:ph type="dt" sz="half" idx="10"/>
          </p:nvPr>
        </p:nvSpPr>
        <p:spPr bwMode="auto">
          <a:xfrm rot="5400000">
            <a:off x="7763256" y="1170432"/>
            <a:ext cx="2286000" cy="381000"/>
          </a:xfr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lang="zh-CN" alt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0C913308-F349-4B6D-A68A-DD1791B4A57B}" type="slidenum">
              <a:rPr lang="zh-CN" altLang="en-US" smtClean="0"/>
            </a:fld>
            <a:endParaRPr lang="zh-CN"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endParaRPr kumimoji="0" lang="zh-CN" altLang="en-US" smtClean="0"/>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endParaRPr kumimoji="0" lang="zh-CN" altLang="en-US"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fld id="{530820CF-B880-4189-942D-D702A7CBA730}" type="datetimeFigureOut">
              <a:rPr lang="zh-CN" altLang="en-US" smtClean="0"/>
            </a:fld>
            <a:endParaRPr lang="zh-CN" altLang="en-US"/>
          </a:p>
        </p:txBody>
      </p:sp>
      <p:sp>
        <p:nvSpPr>
          <p:cNvPr id="7" name="灯片编号占位符 6"/>
          <p:cNvSpPr>
            <a:spLocks noGrp="1"/>
          </p:cNvSpPr>
          <p:nvPr>
            <p:ph type="sldNum" sz="quarter" idx="11"/>
          </p:nvPr>
        </p:nvSpPr>
        <p:spPr/>
        <p:txBody>
          <a:bodyPr rtlCol="0"/>
          <a:lstStyle/>
          <a:p>
            <a:fld id="{0C913308-F349-4B6D-A68A-DD1791B4A57B}" type="slidenum">
              <a:rPr lang="zh-CN" altLang="en-US" smtClean="0"/>
            </a:fld>
            <a:endParaRPr lang="zh-CN" altLang="en-US"/>
          </a:p>
        </p:txBody>
      </p:sp>
      <p:sp>
        <p:nvSpPr>
          <p:cNvPr id="8" name="页脚占位符 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fld id="{530820CF-B880-4189-942D-D702A7CBA730}" type="datetimeFigureOut">
              <a:rPr lang="zh-CN" altLang="en-US" smtClean="0"/>
            </a:fld>
            <a:endParaRPr lang="zh-CN" altLang="en-US"/>
          </a:p>
        </p:txBody>
      </p:sp>
      <p:sp>
        <p:nvSpPr>
          <p:cNvPr id="22" name="灯片编号占位符 21"/>
          <p:cNvSpPr>
            <a:spLocks noGrp="1"/>
          </p:cNvSpPr>
          <p:nvPr>
            <p:ph type="sldNum" sz="quarter" idx="15"/>
          </p:nvPr>
        </p:nvSpPr>
        <p:spPr/>
        <p:txBody>
          <a:bodyPr rtlCol="0"/>
          <a:lstStyle/>
          <a:p>
            <a:fld id="{0C913308-F349-4B6D-A68A-DD1791B4A57B}" type="slidenum">
              <a:rPr lang="zh-CN" altLang="en-US" smtClean="0"/>
            </a:fld>
            <a:endParaRPr lang="zh-CN" altLang="en-US"/>
          </a:p>
        </p:txBody>
      </p:sp>
      <p:sp>
        <p:nvSpPr>
          <p:cNvPr id="23" name="页脚占位符 22"/>
          <p:cNvSpPr>
            <a:spLocks noGrp="1"/>
          </p:cNvSpPr>
          <p:nvPr>
            <p:ph type="ftr" sz="quarter" idx="16"/>
          </p:nvPr>
        </p:nvSpPr>
        <p:spPr/>
        <p:txBody>
          <a:bodyPr rtlCol="0"/>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endParaRPr kumimoji="0" lang="zh-CN" altLang="en-US" smtClean="0"/>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fld id="{530820CF-B880-4189-942D-D702A7CBA730}" type="datetimeFigureOut">
              <a:rPr lang="zh-CN" altLang="en-US" smtClean="0"/>
            </a:fld>
            <a:endParaRPr lang="zh-CN" altLang="en-US"/>
          </a:p>
        </p:txBody>
      </p:sp>
      <p:sp>
        <p:nvSpPr>
          <p:cNvPr id="18" name="灯片编号占位符 17"/>
          <p:cNvSpPr>
            <a:spLocks noGrp="1"/>
          </p:cNvSpPr>
          <p:nvPr>
            <p:ph type="sldNum" sz="quarter" idx="11"/>
          </p:nvPr>
        </p:nvSpPr>
        <p:spPr/>
        <p:txBody>
          <a:bodyPr rtlCol="0"/>
          <a:lstStyle/>
          <a:p>
            <a:fld id="{0C913308-F349-4B6D-A68A-DD1791B4A57B}" type="slidenum">
              <a:rPr lang="zh-CN" altLang="en-US" smtClean="0"/>
            </a:fld>
            <a:endParaRPr lang="zh-CN" altLang="en-US"/>
          </a:p>
        </p:txBody>
      </p:sp>
      <p:sp>
        <p:nvSpPr>
          <p:cNvPr id="21" name="页脚占位符 20"/>
          <p:cNvSpPr>
            <a:spLocks noGrp="1"/>
          </p:cNvSpPr>
          <p:nvPr>
            <p:ph type="ftr" sz="quarter" idx="12"/>
          </p:nvPr>
        </p:nvSpPr>
        <p:spPr/>
        <p:txBody>
          <a:bodyPr rtlCol="0"/>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30820CF-B880-4189-942D-D702A7CBA730}" type="datetimeFigureOut">
              <a:rPr lang="zh-CN" altLang="en-US" smtClean="0"/>
            </a:fld>
            <a:endParaRPr lang="zh-CN" altLang="en-US"/>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zh-CN" altLang="en-US"/>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panose="05000000000000000000"/>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panose="05020102010507070707"/>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panose="05000000000000000000"/>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panose="05000000000000000000"/>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panose="05020102010507070707"/>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1" Type="http://schemas.openxmlformats.org/officeDocument/2006/relationships/notesSlide" Target="../notesSlides/notesSlide10.xml"/><Relationship Id="rId20" Type="http://schemas.openxmlformats.org/officeDocument/2006/relationships/slideLayout" Target="../slideLayouts/slideLayout7.xml"/><Relationship Id="rId2" Type="http://schemas.openxmlformats.org/officeDocument/2006/relationships/image" Target="../media/image29.png"/><Relationship Id="rId19" Type="http://schemas.openxmlformats.org/officeDocument/2006/relationships/image" Target="../media/image44.png"/><Relationship Id="rId18" Type="http://schemas.openxmlformats.org/officeDocument/2006/relationships/image" Target="../media/image43.jpeg"/><Relationship Id="rId17" Type="http://schemas.openxmlformats.org/officeDocument/2006/relationships/image" Target="../media/image4.tiff"/><Relationship Id="rId16" Type="http://schemas.openxmlformats.org/officeDocument/2006/relationships/image" Target="../media/image42.png"/><Relationship Id="rId15" Type="http://schemas.openxmlformats.org/officeDocument/2006/relationships/image" Target="../media/image41.png"/><Relationship Id="rId14" Type="http://schemas.openxmlformats.org/officeDocument/2006/relationships/image" Target="../media/image40.jpeg"/><Relationship Id="rId13" Type="http://schemas.openxmlformats.org/officeDocument/2006/relationships/image" Target="../media/image39.png"/><Relationship Id="rId12" Type="http://schemas.openxmlformats.org/officeDocument/2006/relationships/image" Target="../media/image38.png"/><Relationship Id="rId11" Type="http://schemas.openxmlformats.org/officeDocument/2006/relationships/image" Target="../media/image37.jpeg"/><Relationship Id="rId10" Type="http://schemas.openxmlformats.org/officeDocument/2006/relationships/image" Target="../media/image3.tiff"/><Relationship Id="rId1" Type="http://schemas.openxmlformats.org/officeDocument/2006/relationships/image" Target="../media/image2.tiff"/></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3.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2" Type="http://schemas.openxmlformats.org/officeDocument/2006/relationships/notesSlide" Target="../notesSlides/notesSlide12.xml"/><Relationship Id="rId11" Type="http://schemas.openxmlformats.org/officeDocument/2006/relationships/slideLayout" Target="../slideLayouts/slideLayout7.xml"/><Relationship Id="rId10" Type="http://schemas.openxmlformats.org/officeDocument/2006/relationships/image" Target="../media/image56.png"/><Relationship Id="rId1" Type="http://schemas.openxmlformats.org/officeDocument/2006/relationships/image" Target="../media/image46.png"/></Relationships>
</file>

<file path=ppt/slides/_rels/slide14.xml.rels><?xml version="1.0" encoding="UTF-8" standalone="yes"?>
<Relationships xmlns="http://schemas.openxmlformats.org/package/2006/relationships"><Relationship Id="rId9" Type="http://schemas.openxmlformats.org/officeDocument/2006/relationships/image" Target="../media/image62.wmf"/><Relationship Id="rId8" Type="http://schemas.openxmlformats.org/officeDocument/2006/relationships/oleObject" Target="../embeddings/oleObject3.bin"/><Relationship Id="rId7" Type="http://schemas.openxmlformats.org/officeDocument/2006/relationships/image" Target="../media/image61.wmf"/><Relationship Id="rId6" Type="http://schemas.openxmlformats.org/officeDocument/2006/relationships/oleObject" Target="../embeddings/oleObject2.bin"/><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0.png"/><Relationship Id="rId2" Type="http://schemas.openxmlformats.org/officeDocument/2006/relationships/image" Target="../media/image58.png"/><Relationship Id="rId12" Type="http://schemas.openxmlformats.org/officeDocument/2006/relationships/notesSlide" Target="../notesSlides/notesSlide13.xml"/><Relationship Id="rId11" Type="http://schemas.openxmlformats.org/officeDocument/2006/relationships/vmlDrawing" Target="../drawings/vmlDrawing2.vml"/><Relationship Id="rId10" Type="http://schemas.openxmlformats.org/officeDocument/2006/relationships/slideLayout" Target="../slideLayouts/slideLayout7.xml"/><Relationship Id="rId1" Type="http://schemas.openxmlformats.org/officeDocument/2006/relationships/image" Target="../media/image5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64.wmf"/><Relationship Id="rId1" Type="http://schemas.openxmlformats.org/officeDocument/2006/relationships/image" Target="../media/image63.wmf"/></Relationships>
</file>

<file path=ppt/slides/_rels/slide16.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1" Type="http://schemas.openxmlformats.org/officeDocument/2006/relationships/notesSlide" Target="../notesSlides/notesSlide15.xml"/><Relationship Id="rId10" Type="http://schemas.openxmlformats.org/officeDocument/2006/relationships/slideLayout" Target="../slideLayouts/slideLayout7.xml"/><Relationship Id="rId1" Type="http://schemas.openxmlformats.org/officeDocument/2006/relationships/image" Target="../media/image6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png"/></Relationships>
</file>

<file path=ppt/slides/_rels/slide18.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image" Target="../media/image83.png"/><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7" Type="http://schemas.openxmlformats.org/officeDocument/2006/relationships/notesSlide" Target="../notesSlides/notesSlide17.xml"/><Relationship Id="rId16" Type="http://schemas.openxmlformats.org/officeDocument/2006/relationships/slideLayout" Target="../slideLayouts/slideLayout7.xml"/><Relationship Id="rId15" Type="http://schemas.openxmlformats.org/officeDocument/2006/relationships/image" Target="../media/image90.png"/><Relationship Id="rId14" Type="http://schemas.openxmlformats.org/officeDocument/2006/relationships/image" Target="../media/image89.png"/><Relationship Id="rId13" Type="http://schemas.openxmlformats.org/officeDocument/2006/relationships/image" Target="../media/image88.png"/><Relationship Id="rId12" Type="http://schemas.openxmlformats.org/officeDocument/2006/relationships/image" Target="../media/image87.png"/><Relationship Id="rId11" Type="http://schemas.openxmlformats.org/officeDocument/2006/relationships/image" Target="../media/image86.png"/><Relationship Id="rId10" Type="http://schemas.openxmlformats.org/officeDocument/2006/relationships/image" Target="../media/image85.png"/><Relationship Id="rId1" Type="http://schemas.openxmlformats.org/officeDocument/2006/relationships/image" Target="../media/image7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image" Target="../media/image9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1" Type="http://schemas.openxmlformats.org/officeDocument/2006/relationships/notesSlide" Target="../notesSlides/notesSlide19.xml"/><Relationship Id="rId10" Type="http://schemas.openxmlformats.org/officeDocument/2006/relationships/slideLayout" Target="../slideLayouts/slideLayout7.xml"/><Relationship Id="rId1" Type="http://schemas.openxmlformats.org/officeDocument/2006/relationships/image" Target="../media/image9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03.png"/><Relationship Id="rId1" Type="http://schemas.openxmlformats.org/officeDocument/2006/relationships/image" Target="../media/image102.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image" Target="../media/image106.wmf"/><Relationship Id="rId4" Type="http://schemas.openxmlformats.org/officeDocument/2006/relationships/oleObject" Target="../embeddings/oleObject5.bin"/><Relationship Id="rId3" Type="http://schemas.openxmlformats.org/officeDocument/2006/relationships/image" Target="../media/image105.wmf"/><Relationship Id="rId2" Type="http://schemas.openxmlformats.org/officeDocument/2006/relationships/oleObject" Target="../embeddings/oleObject4.bin"/><Relationship Id="rId1" Type="http://schemas.openxmlformats.org/officeDocument/2006/relationships/image" Target="../media/image104.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image" Target="../media/image95.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1.bin"/><Relationship Id="rId8" Type="http://schemas.openxmlformats.org/officeDocument/2006/relationships/image" Target="../media/image23.jpeg"/><Relationship Id="rId7" Type="http://schemas.openxmlformats.org/officeDocument/2006/relationships/image" Target="../media/image22.emf"/><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3" Type="http://schemas.openxmlformats.org/officeDocument/2006/relationships/notesSlide" Target="../notesSlides/notesSlide8.xml"/><Relationship Id="rId12" Type="http://schemas.openxmlformats.org/officeDocument/2006/relationships/vmlDrawing" Target="../drawings/vmlDrawing1.vml"/><Relationship Id="rId11" Type="http://schemas.openxmlformats.org/officeDocument/2006/relationships/slideLayout" Target="../slideLayouts/slideLayout7.xml"/><Relationship Id="rId10" Type="http://schemas.openxmlformats.org/officeDocument/2006/relationships/image" Target="../media/image24.emf"/><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17789" y="1844824"/>
            <a:ext cx="6594526" cy="1472571"/>
          </a:xfrm>
        </p:spPr>
        <p:txBody>
          <a:bodyPr>
            <a:normAutofit fontScale="90000"/>
          </a:bodyPr>
          <a:lstStyle/>
          <a:p>
            <a:r>
              <a:rPr lang="zh-CN" altLang="en-US" sz="4000" dirty="0" smtClean="0">
                <a:solidFill>
                  <a:schemeClr val="tx1"/>
                </a:solidFill>
                <a:effectLst>
                  <a:outerShdw blurRad="38100" dist="38100" dir="2700000" algn="tl">
                    <a:srgbClr val="000000">
                      <a:alpha val="43137"/>
                    </a:srgbClr>
                  </a:outerShdw>
                </a:effectLst>
                <a:latin typeface="+mj-ea"/>
              </a:rPr>
              <a:t>大</a:t>
            </a:r>
            <a:r>
              <a:rPr lang="zh-CN" altLang="en-US" sz="4000" dirty="0">
                <a:solidFill>
                  <a:schemeClr val="tx1"/>
                </a:solidFill>
                <a:effectLst>
                  <a:outerShdw blurRad="38100" dist="38100" dir="2700000" algn="tl">
                    <a:srgbClr val="000000">
                      <a:alpha val="43137"/>
                    </a:srgbClr>
                  </a:outerShdw>
                </a:effectLst>
                <a:latin typeface="+mj-ea"/>
              </a:rPr>
              <a:t>开口</a:t>
            </a:r>
            <a:r>
              <a:rPr lang="zh-CN" altLang="en-US" sz="4000" dirty="0" smtClean="0">
                <a:solidFill>
                  <a:schemeClr val="tx1"/>
                </a:solidFill>
                <a:effectLst>
                  <a:outerShdw blurRad="38100" dist="38100" dir="2700000" algn="tl">
                    <a:srgbClr val="000000">
                      <a:alpha val="43137"/>
                    </a:srgbClr>
                  </a:outerShdw>
                </a:effectLst>
                <a:latin typeface="+mj-ea"/>
              </a:rPr>
              <a:t>复合材料层合板的</a:t>
            </a:r>
            <a:br>
              <a:rPr lang="en-US" altLang="zh-CN" sz="4000" dirty="0" smtClean="0">
                <a:solidFill>
                  <a:schemeClr val="tx1"/>
                </a:solidFill>
                <a:effectLst>
                  <a:outerShdw blurRad="38100" dist="38100" dir="2700000" algn="tl">
                    <a:srgbClr val="000000">
                      <a:alpha val="43137"/>
                    </a:srgbClr>
                  </a:outerShdw>
                </a:effectLst>
                <a:latin typeface="+mj-ea"/>
              </a:rPr>
            </a:br>
            <a:r>
              <a:rPr lang="en-US" altLang="zh-CN" sz="4000" dirty="0">
                <a:solidFill>
                  <a:schemeClr val="tx1"/>
                </a:solidFill>
                <a:effectLst>
                  <a:outerShdw blurRad="38100" dist="38100" dir="2700000" algn="tl">
                    <a:srgbClr val="000000">
                      <a:alpha val="43137"/>
                    </a:srgbClr>
                  </a:outerShdw>
                </a:effectLst>
                <a:latin typeface="+mj-ea"/>
              </a:rPr>
              <a:t> </a:t>
            </a:r>
            <a:r>
              <a:rPr lang="en-US" altLang="zh-CN" sz="4000" dirty="0" smtClean="0">
                <a:solidFill>
                  <a:schemeClr val="tx1"/>
                </a:solidFill>
                <a:effectLst>
                  <a:outerShdw blurRad="38100" dist="38100" dir="2700000" algn="tl">
                    <a:srgbClr val="000000">
                      <a:alpha val="43137"/>
                    </a:srgbClr>
                  </a:outerShdw>
                </a:effectLst>
                <a:latin typeface="+mj-ea"/>
              </a:rPr>
              <a:t>        </a:t>
            </a:r>
            <a:r>
              <a:rPr lang="zh-CN" altLang="en-US" sz="4000" dirty="0" smtClean="0">
                <a:solidFill>
                  <a:schemeClr val="tx1"/>
                </a:solidFill>
                <a:effectLst>
                  <a:outerShdw blurRad="38100" dist="38100" dir="2700000" algn="tl">
                    <a:srgbClr val="000000">
                      <a:alpha val="43137"/>
                    </a:srgbClr>
                  </a:outerShdw>
                </a:effectLst>
                <a:latin typeface="+mj-ea"/>
              </a:rPr>
              <a:t>渐进失效分析</a:t>
            </a:r>
            <a:br>
              <a:rPr lang="en-US" altLang="zh-CN" sz="4000" dirty="0" smtClean="0">
                <a:solidFill>
                  <a:schemeClr val="tx1"/>
                </a:solidFill>
                <a:effectLst>
                  <a:outerShdw blurRad="38100" dist="38100" dir="2700000" algn="tl">
                    <a:srgbClr val="000000">
                      <a:alpha val="43137"/>
                    </a:srgbClr>
                  </a:outerShdw>
                </a:effectLst>
                <a:latin typeface="+mj-ea"/>
              </a:rPr>
            </a:br>
            <a:endParaRPr lang="zh-CN" altLang="en-US" sz="1600" dirty="0">
              <a:solidFill>
                <a:srgbClr val="0070C0"/>
              </a:solidFill>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5929322" y="4077306"/>
            <a:ext cx="2857520" cy="923330"/>
          </a:xfrm>
          <a:prstGeom prst="rect">
            <a:avLst/>
          </a:prstGeom>
          <a:noFill/>
        </p:spPr>
        <p:txBody>
          <a:bodyPr wrap="square" rtlCol="0">
            <a:spAutoFit/>
          </a:bodyPr>
          <a:lstStyle/>
          <a:p>
            <a:r>
              <a:rPr lang="zh-CN" altLang="en-US" dirty="0" smtClean="0">
                <a:latin typeface="+mj-ea"/>
                <a:ea typeface="+mj-ea"/>
              </a:rPr>
              <a:t>报告人：储鹏程</a:t>
            </a:r>
            <a:endParaRPr lang="en-US" altLang="zh-CN" dirty="0" smtClean="0">
              <a:latin typeface="+mj-ea"/>
              <a:ea typeface="+mj-ea"/>
            </a:endParaRPr>
          </a:p>
          <a:p>
            <a:r>
              <a:rPr lang="zh-CN" altLang="en-US" dirty="0" smtClean="0">
                <a:latin typeface="+mj-ea"/>
                <a:ea typeface="+mj-ea"/>
              </a:rPr>
              <a:t>导    师：励 争 </a:t>
            </a:r>
            <a:endParaRPr lang="en-US" altLang="zh-CN" dirty="0" smtClean="0">
              <a:latin typeface="+mj-ea"/>
              <a:ea typeface="+mj-ea"/>
            </a:endParaRPr>
          </a:p>
          <a:p>
            <a:r>
              <a:rPr lang="en-US" altLang="zh-CN" dirty="0" smtClean="0">
                <a:latin typeface="+mj-ea"/>
                <a:ea typeface="+mj-ea"/>
              </a:rPr>
              <a:t>2018.3.20</a:t>
            </a:r>
            <a:endParaRPr lang="zh-CN" altLang="en-US" dirty="0">
              <a:latin typeface="+mj-ea"/>
              <a:ea typeface="+mj-ea"/>
            </a:endParaRPr>
          </a:p>
        </p:txBody>
      </p:sp>
      <p:sp>
        <p:nvSpPr>
          <p:cNvPr id="15" name="TextBox 14"/>
          <p:cNvSpPr txBox="1"/>
          <p:nvPr/>
        </p:nvSpPr>
        <p:spPr>
          <a:xfrm>
            <a:off x="6929422" y="714356"/>
            <a:ext cx="221457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15</a:t>
            </a:r>
            <a:r>
              <a:rPr lang="zh-CN" altLang="en-US" sz="1000" dirty="0" smtClean="0">
                <a:solidFill>
                  <a:srgbClr val="7030A0"/>
                </a:solidFill>
              </a:rPr>
              <a:t>级硕士研究生开题报告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pic>
        <p:nvPicPr>
          <p:cNvPr id="9" name="图片 8" descr="E:\Chen\work of PHD\Experiment\Buckle and strength test of laminates with circular cutout by tension load\Experiments\[0]10_H100mm\力-位移曲线（最大荷载34.994kN）.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514" y="3654349"/>
            <a:ext cx="3574369" cy="2575290"/>
          </a:xfrm>
          <a:prstGeom prst="rect">
            <a:avLst/>
          </a:prstGeom>
          <a:noFill/>
          <a:ln>
            <a:noFill/>
          </a:ln>
        </p:spPr>
      </p:pic>
      <p:pic>
        <p:nvPicPr>
          <p:cNvPr id="14" name="图片 13" descr="E:\Chen\work of PHD\Experiment\Buckle and strength test of laminates with circular cutout by tension load\Experiments\[0]10_H100mm\pictures\IMG_1909.JPG"/>
          <p:cNvPicPr/>
          <p:nvPr/>
        </p:nvPicPr>
        <p:blipFill rotWithShape="1">
          <a:blip r:embed="rId2" cstate="print">
            <a:extLst>
              <a:ext uri="{28A0092B-C50C-407E-A947-70E740481C1C}">
                <a14:useLocalDpi xmlns:a14="http://schemas.microsoft.com/office/drawing/2010/main" val="0"/>
              </a:ext>
            </a:extLst>
          </a:blip>
          <a:srcRect l="5073" t="4842" r="7408" b="12572"/>
          <a:stretch>
            <a:fillRect/>
          </a:stretch>
        </p:blipFill>
        <p:spPr bwMode="auto">
          <a:xfrm>
            <a:off x="2983603" y="4931912"/>
            <a:ext cx="1747210" cy="1297728"/>
          </a:xfrm>
          <a:prstGeom prst="rect">
            <a:avLst/>
          </a:prstGeom>
          <a:noFill/>
          <a:ln>
            <a:noFill/>
          </a:ln>
        </p:spPr>
      </p:pic>
      <p:sp>
        <p:nvSpPr>
          <p:cNvPr id="15" name="椭圆 14"/>
          <p:cNvSpPr/>
          <p:nvPr/>
        </p:nvSpPr>
        <p:spPr>
          <a:xfrm>
            <a:off x="3707904" y="5085184"/>
            <a:ext cx="907084" cy="230592"/>
          </a:xfrm>
          <a:prstGeom prst="ellipse">
            <a:avLst/>
          </a:prstGeom>
          <a:noFill/>
          <a:ln w="12700"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 name="椭圆 15"/>
          <p:cNvSpPr/>
          <p:nvPr/>
        </p:nvSpPr>
        <p:spPr>
          <a:xfrm>
            <a:off x="3347864" y="5733256"/>
            <a:ext cx="1008112" cy="272860"/>
          </a:xfrm>
          <a:prstGeom prst="ellipse">
            <a:avLst/>
          </a:prstGeom>
          <a:noFill/>
          <a:ln w="12700" cap="flat" cmpd="sng" algn="ctr">
            <a:solidFill>
              <a:srgbClr val="00B0F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7" name="椭圆 16"/>
          <p:cNvSpPr/>
          <p:nvPr/>
        </p:nvSpPr>
        <p:spPr>
          <a:xfrm>
            <a:off x="4469230" y="4980691"/>
            <a:ext cx="228316" cy="554731"/>
          </a:xfrm>
          <a:prstGeom prst="ellipse">
            <a:avLst/>
          </a:prstGeom>
          <a:noFill/>
          <a:ln w="127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pic>
        <p:nvPicPr>
          <p:cNvPr id="3" name="图片 2"/>
          <p:cNvPicPr>
            <a:picLocks noChangeAspect="1"/>
          </p:cNvPicPr>
          <p:nvPr/>
        </p:nvPicPr>
        <p:blipFill>
          <a:blip r:embed="rId3"/>
          <a:stretch>
            <a:fillRect/>
          </a:stretch>
        </p:blipFill>
        <p:spPr>
          <a:xfrm>
            <a:off x="5011760" y="3909091"/>
            <a:ext cx="4075393" cy="2352185"/>
          </a:xfrm>
          <a:prstGeom prst="rect">
            <a:avLst/>
          </a:prstGeom>
        </p:spPr>
      </p:pic>
      <p:pic>
        <p:nvPicPr>
          <p:cNvPr id="10242" name="Picture 2" descr="开口100m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744" y="945398"/>
            <a:ext cx="2450069" cy="165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开口80m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4142" y="836712"/>
            <a:ext cx="2281278" cy="1776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开口100m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3749" y="928666"/>
            <a:ext cx="2329786" cy="15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nvSpPr>
        <p:spPr>
          <a:xfrm>
            <a:off x="34059" y="695792"/>
            <a:ext cx="1733167" cy="369332"/>
          </a:xfrm>
          <a:prstGeom prst="rect">
            <a:avLst/>
          </a:prstGeom>
        </p:spPr>
        <p:txBody>
          <a:bodyPr wrap="none">
            <a:spAutoFit/>
          </a:bodyPr>
          <a:lstStyle/>
          <a:p>
            <a:r>
              <a:rPr lang="zh-CN" altLang="en-US" b="1" kern="100" dirty="0" smtClean="0">
                <a:solidFill>
                  <a:srgbClr val="FF0000"/>
                </a:solidFill>
                <a:latin typeface="Times New Roman" panose="02020603050405020304" pitchFamily="18" charset="0"/>
                <a:ea typeface="宋体" panose="02010600030101010101" pitchFamily="2" charset="-122"/>
              </a:rPr>
              <a:t>位移</a:t>
            </a:r>
            <a:r>
              <a:rPr lang="en-US" altLang="zh-CN" b="1" kern="100" dirty="0" smtClean="0">
                <a:solidFill>
                  <a:srgbClr val="FF0000"/>
                </a:solidFill>
                <a:latin typeface="Times New Roman" panose="02020603050405020304" pitchFamily="18" charset="0"/>
                <a:ea typeface="宋体" panose="02010600030101010101" pitchFamily="2" charset="-122"/>
              </a:rPr>
              <a:t>-</a:t>
            </a:r>
            <a:r>
              <a:rPr lang="zh-CN" altLang="en-US" b="1" kern="100" dirty="0" smtClean="0">
                <a:solidFill>
                  <a:srgbClr val="FF0000"/>
                </a:solidFill>
                <a:latin typeface="Times New Roman" panose="02020603050405020304" pitchFamily="18" charset="0"/>
                <a:ea typeface="宋体" panose="02010600030101010101" pitchFamily="2" charset="-122"/>
              </a:rPr>
              <a:t>载荷曲线</a:t>
            </a:r>
            <a:r>
              <a:rPr lang="en-US" altLang="zh-CN" b="1" kern="100" dirty="0" smtClean="0">
                <a:solidFill>
                  <a:srgbClr val="FF0000"/>
                </a:solidFill>
                <a:latin typeface="Times New Roman" panose="02020603050405020304" pitchFamily="18" charset="0"/>
                <a:ea typeface="宋体" panose="02010600030101010101" pitchFamily="2" charset="-122"/>
              </a:rPr>
              <a:t>:</a:t>
            </a:r>
            <a:endParaRPr lang="zh-CN" altLang="en-US" b="1" dirty="0">
              <a:solidFill>
                <a:srgbClr val="FF0000"/>
              </a:solidFill>
            </a:endParaRPr>
          </a:p>
        </p:txBody>
      </p:sp>
      <p:sp>
        <p:nvSpPr>
          <p:cNvPr id="25" name="矩形 24"/>
          <p:cNvSpPr/>
          <p:nvPr/>
        </p:nvSpPr>
        <p:spPr>
          <a:xfrm>
            <a:off x="1164901" y="2671053"/>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26" name="矩形 25"/>
          <p:cNvSpPr/>
          <p:nvPr/>
        </p:nvSpPr>
        <p:spPr>
          <a:xfrm>
            <a:off x="3958904" y="2613346"/>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27" name="矩形 26"/>
          <p:cNvSpPr/>
          <p:nvPr/>
        </p:nvSpPr>
        <p:spPr>
          <a:xfrm>
            <a:off x="6724778" y="2592490"/>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28" name="矩形 3"/>
          <p:cNvSpPr>
            <a:spLocks noChangeArrowheads="1"/>
          </p:cNvSpPr>
          <p:nvPr/>
        </p:nvSpPr>
        <p:spPr bwMode="auto">
          <a:xfrm>
            <a:off x="2577242" y="3059668"/>
            <a:ext cx="3434918" cy="369332"/>
          </a:xfrm>
          <a:prstGeom prst="rect">
            <a:avLst/>
          </a:prstGeom>
          <a:solidFill>
            <a:schemeClr val="tx2">
              <a:lumMod val="20000"/>
              <a:lumOff val="80000"/>
            </a:schemeClr>
          </a:solidFill>
          <a:ln w="19050">
            <a:solidFill>
              <a:srgbClr val="0000FF"/>
            </a:solidFill>
            <a:miter lim="800000"/>
          </a:ln>
        </p:spPr>
        <p:txBody>
          <a:bodyPr wrap="square" anchor="ctr" anchorCtr="1">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层合板的失效过程为脆性断裂</a:t>
            </a:r>
            <a:endParaRPr lang="zh-CN" altLang="en-US"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椭圆 3"/>
          <p:cNvSpPr/>
          <p:nvPr/>
        </p:nvSpPr>
        <p:spPr>
          <a:xfrm>
            <a:off x="1425672" y="4581128"/>
            <a:ext cx="360041" cy="3543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stCxn id="4" idx="6"/>
            <a:endCxn id="15" idx="2"/>
          </p:cNvCxnSpPr>
          <p:nvPr/>
        </p:nvCxnSpPr>
        <p:spPr>
          <a:xfrm>
            <a:off x="1785713" y="4758286"/>
            <a:ext cx="1922191" cy="442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4" idx="6"/>
            <a:endCxn id="16" idx="2"/>
          </p:cNvCxnSpPr>
          <p:nvPr/>
        </p:nvCxnSpPr>
        <p:spPr>
          <a:xfrm>
            <a:off x="1785713" y="4758286"/>
            <a:ext cx="1562151" cy="1111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145752" y="3933056"/>
            <a:ext cx="381506" cy="386440"/>
          </a:xfrm>
          <a:prstGeom prst="ellipse">
            <a:avLst/>
          </a:prstGeom>
          <a:noFill/>
          <a:ln w="127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cxnSp>
        <p:nvCxnSpPr>
          <p:cNvPr id="44" name="直接箭头连接符 43"/>
          <p:cNvCxnSpPr>
            <a:stCxn id="43" idx="6"/>
            <a:endCxn id="17" idx="0"/>
          </p:cNvCxnSpPr>
          <p:nvPr/>
        </p:nvCxnSpPr>
        <p:spPr>
          <a:xfrm>
            <a:off x="2527258" y="4126276"/>
            <a:ext cx="2056130" cy="8544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724778" y="6329769"/>
            <a:ext cx="1107996" cy="369332"/>
          </a:xfrm>
          <a:prstGeom prst="rect">
            <a:avLst/>
          </a:prstGeom>
        </p:spPr>
        <p:txBody>
          <a:bodyPr wrap="none">
            <a:spAutoFit/>
          </a:bodyPr>
          <a:lstStyle/>
          <a:p>
            <a:r>
              <a:rPr lang="zh-CN" altLang="en-US" b="1" kern="100" dirty="0" smtClean="0">
                <a:solidFill>
                  <a:srgbClr val="FF0000"/>
                </a:solidFill>
                <a:latin typeface="Times New Roman" panose="02020603050405020304" pitchFamily="18" charset="0"/>
                <a:ea typeface="宋体" panose="02010600030101010101" pitchFamily="2" charset="-122"/>
              </a:rPr>
              <a:t>极限载荷</a:t>
            </a:r>
            <a:endParaRPr lang="zh-CN" altLang="en-US" b="1" dirty="0">
              <a:solidFill>
                <a:srgbClr val="FF0000"/>
              </a:solidFill>
            </a:endParaRPr>
          </a:p>
        </p:txBody>
      </p:sp>
      <p:sp>
        <p:nvSpPr>
          <p:cNvPr id="48" name="矩形 47"/>
          <p:cNvSpPr/>
          <p:nvPr/>
        </p:nvSpPr>
        <p:spPr>
          <a:xfrm>
            <a:off x="1692096" y="6363144"/>
            <a:ext cx="2533066" cy="369332"/>
          </a:xfrm>
          <a:prstGeom prst="rect">
            <a:avLst/>
          </a:prstGeom>
        </p:spPr>
        <p:txBody>
          <a:bodyPr wrap="none">
            <a:spAutoFit/>
          </a:bodyPr>
          <a:lstStyle/>
          <a:p>
            <a:r>
              <a:rPr lang="en-US" altLang="zh-CN" b="1" kern="100" dirty="0" smtClean="0">
                <a:solidFill>
                  <a:srgbClr val="FF0000"/>
                </a:solidFill>
                <a:latin typeface="Times New Roman" panose="02020603050405020304" pitchFamily="18" charset="0"/>
              </a:rPr>
              <a:t>Ф100mm</a:t>
            </a:r>
            <a:r>
              <a:rPr lang="zh-CN" altLang="en-US" b="1" kern="100" dirty="0" smtClean="0">
                <a:solidFill>
                  <a:srgbClr val="FF0000"/>
                </a:solidFill>
                <a:latin typeface="Times New Roman" panose="02020603050405020304" pitchFamily="18" charset="0"/>
              </a:rPr>
              <a:t>开口</a:t>
            </a:r>
            <a:r>
              <a:rPr lang="en-US" altLang="zh-CN" b="1" dirty="0" smtClean="0">
                <a:solidFill>
                  <a:srgbClr val="FF0000"/>
                </a:solidFill>
              </a:rPr>
              <a:t>[0]</a:t>
            </a:r>
            <a:r>
              <a:rPr lang="en-US" altLang="zh-CN" b="1" baseline="-25000" dirty="0" smtClean="0">
                <a:solidFill>
                  <a:srgbClr val="FF0000"/>
                </a:solidFill>
              </a:rPr>
              <a:t>10</a:t>
            </a:r>
            <a:r>
              <a:rPr lang="zh-CN" altLang="zh-CN" b="1" dirty="0">
                <a:solidFill>
                  <a:srgbClr val="FF0000"/>
                </a:solidFill>
              </a:rPr>
              <a:t>铺</a:t>
            </a:r>
            <a:r>
              <a:rPr lang="zh-CN" altLang="zh-CN" b="1" dirty="0" smtClean="0">
                <a:solidFill>
                  <a:srgbClr val="FF0000"/>
                </a:solidFill>
              </a:rPr>
              <a:t>层</a:t>
            </a:r>
            <a:endParaRPr lang="zh-CN" altLang="en-US" b="1" dirty="0">
              <a:solidFill>
                <a:srgbClr val="FF0000"/>
              </a:solidFill>
            </a:endParaRPr>
          </a:p>
        </p:txBody>
      </p:sp>
      <p:cxnSp>
        <p:nvCxnSpPr>
          <p:cNvPr id="56" name="直接连接符 55"/>
          <p:cNvCxnSpPr/>
          <p:nvPr/>
        </p:nvCxnSpPr>
        <p:spPr>
          <a:xfrm>
            <a:off x="0" y="3573016"/>
            <a:ext cx="9144000" cy="0"/>
          </a:xfrm>
          <a:prstGeom prst="line">
            <a:avLst/>
          </a:prstGeom>
          <a:solidFill>
            <a:schemeClr val="accent1"/>
          </a:solidFill>
          <a:ln w="41275" cap="flat" cmpd="sng" algn="ctr">
            <a:solidFill>
              <a:srgbClr val="00B050"/>
            </a:solidFill>
            <a:prstDash val="sysDash"/>
            <a:round/>
            <a:headEnd type="none" w="med" len="med"/>
            <a:tailEnd type="none" w="med" len="med"/>
          </a:ln>
        </p:spPr>
      </p:cxnSp>
      <p:cxnSp>
        <p:nvCxnSpPr>
          <p:cNvPr id="67" name="直接连接符 66"/>
          <p:cNvCxnSpPr/>
          <p:nvPr/>
        </p:nvCxnSpPr>
        <p:spPr>
          <a:xfrm>
            <a:off x="4889830" y="3573016"/>
            <a:ext cx="15964" cy="3284984"/>
          </a:xfrm>
          <a:prstGeom prst="line">
            <a:avLst/>
          </a:prstGeom>
          <a:solidFill>
            <a:schemeClr val="accent1"/>
          </a:solidFill>
          <a:ln w="41275" cap="flat" cmpd="sng" algn="ctr">
            <a:solidFill>
              <a:srgbClr val="00B050"/>
            </a:solidFill>
            <a:prstDash val="sys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26" name="Slide Number Placeholder 3"/>
          <p:cNvSpPr>
            <a:spLocks noGrp="1"/>
          </p:cNvSpPr>
          <p:nvPr>
            <p:ph type="sldNum" sz="quarter" idx="12"/>
          </p:nvPr>
        </p:nvSpPr>
        <p:spPr>
          <a:xfrm>
            <a:off x="6346245" y="6479673"/>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fld>
            <a:endParaRPr lang="en-US" altLang="zh-CN" dirty="0">
              <a:latin typeface="Times New Roman" panose="02020603050405020304" pitchFamily="18" charset="0"/>
              <a:ea typeface="+mn-ea"/>
              <a:cs typeface="Times New Roman" panose="02020603050405020304" pitchFamily="18" charset="0"/>
            </a:endParaRPr>
          </a:p>
        </p:txBody>
      </p:sp>
      <p:sp>
        <p:nvSpPr>
          <p:cNvPr id="27" name="矩形 26"/>
          <p:cNvSpPr/>
          <p:nvPr/>
        </p:nvSpPr>
        <p:spPr>
          <a:xfrm>
            <a:off x="255625" y="2584135"/>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65" y="4686327"/>
            <a:ext cx="1845461" cy="1271412"/>
          </a:xfrm>
          <a:prstGeom prst="rect">
            <a:avLst/>
          </a:prstGeom>
        </p:spPr>
      </p:pic>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l="23068" b="-2750"/>
          <a:stretch>
            <a:fillRect/>
          </a:stretch>
        </p:blipFill>
        <p:spPr>
          <a:xfrm>
            <a:off x="3171" y="1268876"/>
            <a:ext cx="1656184" cy="1380311"/>
          </a:xfrm>
          <a:prstGeom prst="rect">
            <a:avLst/>
          </a:prstGeom>
        </p:spPr>
      </p:pic>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l="23068" b="-1151"/>
          <a:stretch>
            <a:fillRect/>
          </a:stretch>
        </p:blipFill>
        <p:spPr>
          <a:xfrm>
            <a:off x="1692392" y="1285798"/>
            <a:ext cx="1685406" cy="1382813"/>
          </a:xfrm>
          <a:prstGeom prst="rect">
            <a:avLst/>
          </a:prstGeom>
        </p:spPr>
      </p:pic>
      <p:sp>
        <p:nvSpPr>
          <p:cNvPr id="31" name="矩形 30"/>
          <p:cNvSpPr/>
          <p:nvPr/>
        </p:nvSpPr>
        <p:spPr>
          <a:xfrm>
            <a:off x="1801397" y="2619221"/>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2" name="图片 31"/>
          <p:cNvPicPr>
            <a:picLocks noChangeAspect="1"/>
          </p:cNvPicPr>
          <p:nvPr/>
        </p:nvPicPr>
        <p:blipFill rotWithShape="1">
          <a:blip r:embed="rId4" cstate="print">
            <a:extLst>
              <a:ext uri="{28A0092B-C50C-407E-A947-70E740481C1C}">
                <a14:useLocalDpi xmlns:a14="http://schemas.microsoft.com/office/drawing/2010/main" val="0"/>
              </a:ext>
            </a:extLst>
          </a:blip>
          <a:srcRect l="21073" b="447"/>
          <a:stretch>
            <a:fillRect/>
          </a:stretch>
        </p:blipFill>
        <p:spPr>
          <a:xfrm>
            <a:off x="3171" y="2935815"/>
            <a:ext cx="1646761" cy="1296144"/>
          </a:xfrm>
          <a:prstGeom prst="rect">
            <a:avLst/>
          </a:prstGeom>
        </p:spPr>
      </p:pic>
      <p:pic>
        <p:nvPicPr>
          <p:cNvPr id="33" name="图片 32"/>
          <p:cNvPicPr>
            <a:picLocks noChangeAspect="1"/>
          </p:cNvPicPr>
          <p:nvPr/>
        </p:nvPicPr>
        <p:blipFill rotWithShape="1">
          <a:blip r:embed="rId5" cstate="print">
            <a:extLst>
              <a:ext uri="{28A0092B-C50C-407E-A947-70E740481C1C}">
                <a14:useLocalDpi xmlns:a14="http://schemas.microsoft.com/office/drawing/2010/main" val="0"/>
              </a:ext>
            </a:extLst>
          </a:blip>
          <a:srcRect l="21073" b="447"/>
          <a:stretch>
            <a:fillRect/>
          </a:stretch>
        </p:blipFill>
        <p:spPr>
          <a:xfrm>
            <a:off x="1683099" y="2935815"/>
            <a:ext cx="1694699" cy="1333875"/>
          </a:xfrm>
          <a:prstGeom prst="rect">
            <a:avLst/>
          </a:prstGeom>
        </p:spPr>
      </p:pic>
      <p:sp>
        <p:nvSpPr>
          <p:cNvPr id="34" name="矩形 33"/>
          <p:cNvSpPr/>
          <p:nvPr/>
        </p:nvSpPr>
        <p:spPr>
          <a:xfrm>
            <a:off x="255625" y="4259917"/>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30kN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5" name="矩形 34"/>
          <p:cNvSpPr/>
          <p:nvPr/>
        </p:nvSpPr>
        <p:spPr>
          <a:xfrm>
            <a:off x="1801397" y="4295003"/>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56kN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6" name="图片 35"/>
          <p:cNvPicPr>
            <a:picLocks noChangeAspect="1"/>
          </p:cNvPicPr>
          <p:nvPr/>
        </p:nvPicPr>
        <p:blipFill rotWithShape="1">
          <a:blip r:embed="rId6" cstate="print">
            <a:extLst>
              <a:ext uri="{28A0092B-C50C-407E-A947-70E740481C1C}">
                <a14:useLocalDpi xmlns:a14="http://schemas.microsoft.com/office/drawing/2010/main" val="0"/>
              </a:ext>
            </a:extLst>
          </a:blip>
          <a:srcRect l="23068" b="447"/>
          <a:stretch>
            <a:fillRect/>
          </a:stretch>
        </p:blipFill>
        <p:spPr>
          <a:xfrm>
            <a:off x="3515759" y="1268876"/>
            <a:ext cx="1656184" cy="1337363"/>
          </a:xfrm>
          <a:prstGeom prst="rect">
            <a:avLst/>
          </a:prstGeom>
        </p:spPr>
      </p:pic>
      <p:pic>
        <p:nvPicPr>
          <p:cNvPr id="37" name="图片 36"/>
          <p:cNvPicPr>
            <a:picLocks noChangeAspect="1"/>
          </p:cNvPicPr>
          <p:nvPr/>
        </p:nvPicPr>
        <p:blipFill rotWithShape="1">
          <a:blip r:embed="rId7" cstate="print">
            <a:extLst>
              <a:ext uri="{28A0092B-C50C-407E-A947-70E740481C1C}">
                <a14:useLocalDpi xmlns:a14="http://schemas.microsoft.com/office/drawing/2010/main" val="0"/>
              </a:ext>
            </a:extLst>
          </a:blip>
          <a:srcRect l="22071" b="447"/>
          <a:stretch>
            <a:fillRect/>
          </a:stretch>
        </p:blipFill>
        <p:spPr>
          <a:xfrm>
            <a:off x="5315959" y="1285798"/>
            <a:ext cx="1708745" cy="1362146"/>
          </a:xfrm>
          <a:prstGeom prst="rect">
            <a:avLst/>
          </a:prstGeom>
        </p:spPr>
      </p:pic>
      <p:sp>
        <p:nvSpPr>
          <p:cNvPr id="38" name="矩形 37"/>
          <p:cNvSpPr/>
          <p:nvPr/>
        </p:nvSpPr>
        <p:spPr>
          <a:xfrm>
            <a:off x="3842620" y="263868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17kN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9" name="矩形 38"/>
          <p:cNvSpPr/>
          <p:nvPr/>
        </p:nvSpPr>
        <p:spPr>
          <a:xfrm>
            <a:off x="5388392" y="2673775"/>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24kN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40" name="图片 39"/>
          <p:cNvPicPr>
            <a:picLocks noChangeAspect="1"/>
          </p:cNvPicPr>
          <p:nvPr/>
        </p:nvPicPr>
        <p:blipFill rotWithShape="1">
          <a:blip r:embed="rId8" cstate="print">
            <a:extLst>
              <a:ext uri="{28A0092B-C50C-407E-A947-70E740481C1C}">
                <a14:useLocalDpi xmlns:a14="http://schemas.microsoft.com/office/drawing/2010/main" val="0"/>
              </a:ext>
            </a:extLst>
          </a:blip>
          <a:srcRect l="23068" b="-1151"/>
          <a:stretch>
            <a:fillRect/>
          </a:stretch>
        </p:blipFill>
        <p:spPr>
          <a:xfrm>
            <a:off x="3494886" y="2931972"/>
            <a:ext cx="1656184" cy="1358838"/>
          </a:xfrm>
          <a:prstGeom prst="rect">
            <a:avLst/>
          </a:prstGeom>
        </p:spPr>
      </p:pic>
      <p:pic>
        <p:nvPicPr>
          <p:cNvPr id="41" name="图片 40"/>
          <p:cNvPicPr>
            <a:picLocks noChangeAspect="1"/>
          </p:cNvPicPr>
          <p:nvPr/>
        </p:nvPicPr>
        <p:blipFill rotWithShape="1">
          <a:blip r:embed="rId9" cstate="print">
            <a:extLst>
              <a:ext uri="{28A0092B-C50C-407E-A947-70E740481C1C}">
                <a14:useLocalDpi xmlns:a14="http://schemas.microsoft.com/office/drawing/2010/main" val="0"/>
              </a:ext>
            </a:extLst>
          </a:blip>
          <a:srcRect l="23068" b="-1151"/>
          <a:stretch>
            <a:fillRect/>
          </a:stretch>
        </p:blipFill>
        <p:spPr>
          <a:xfrm>
            <a:off x="5315959" y="2946466"/>
            <a:ext cx="1708745" cy="1401961"/>
          </a:xfrm>
          <a:prstGeom prst="rect">
            <a:avLst/>
          </a:prstGeom>
        </p:spPr>
      </p:pic>
      <p:sp>
        <p:nvSpPr>
          <p:cNvPr id="42" name="矩形 41"/>
          <p:cNvSpPr/>
          <p:nvPr/>
        </p:nvSpPr>
        <p:spPr>
          <a:xfrm>
            <a:off x="3799149" y="4294946"/>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22kN</a:t>
            </a:r>
            <a:endParaRPr lang="zh-CN" altLang="en-US" sz="1400" dirty="0">
              <a:latin typeface="Times New Roman" panose="02020603050405020304" pitchFamily="18" charset="0"/>
              <a:ea typeface="+mn-ea"/>
              <a:cs typeface="Times New Roman" panose="02020603050405020304" pitchFamily="18" charset="0"/>
            </a:endParaRPr>
          </a:p>
        </p:txBody>
      </p:sp>
      <p:sp>
        <p:nvSpPr>
          <p:cNvPr id="43" name="矩形 42"/>
          <p:cNvSpPr/>
          <p:nvPr/>
        </p:nvSpPr>
        <p:spPr>
          <a:xfrm>
            <a:off x="5344921" y="4330032"/>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27kN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44" name="图片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872" y="4686327"/>
            <a:ext cx="2045618" cy="1409308"/>
          </a:xfrm>
          <a:prstGeom prst="rect">
            <a:avLst/>
          </a:prstGeom>
        </p:spPr>
      </p:pic>
      <p:pic>
        <p:nvPicPr>
          <p:cNvPr id="45" name="图片 44"/>
          <p:cNvPicPr>
            <a:picLocks noChangeAspect="1"/>
          </p:cNvPicPr>
          <p:nvPr/>
        </p:nvPicPr>
        <p:blipFill rotWithShape="1">
          <a:blip r:embed="rId11" cstate="print">
            <a:extLst>
              <a:ext uri="{28A0092B-C50C-407E-A947-70E740481C1C}">
                <a14:useLocalDpi xmlns:a14="http://schemas.microsoft.com/office/drawing/2010/main" val="0"/>
              </a:ext>
            </a:extLst>
          </a:blip>
          <a:srcRect l="41562" t="19167" r="22144" b="25222"/>
          <a:stretch>
            <a:fillRect/>
          </a:stretch>
        </p:blipFill>
        <p:spPr>
          <a:xfrm rot="16200000">
            <a:off x="5450004" y="4759043"/>
            <a:ext cx="1292897" cy="1320713"/>
          </a:xfrm>
          <a:prstGeom prst="rect">
            <a:avLst/>
          </a:prstGeom>
        </p:spPr>
      </p:pic>
      <mc:AlternateContent xmlns:mc="http://schemas.openxmlformats.org/markup-compatibility/2006">
        <mc:Choice xmlns:a14="http://schemas.microsoft.com/office/drawing/2010/main" Requires="a14">
          <p:sp>
            <p:nvSpPr>
              <p:cNvPr id="46" name="矩形 45"/>
              <p:cNvSpPr/>
              <p:nvPr/>
            </p:nvSpPr>
            <p:spPr>
              <a:xfrm>
                <a:off x="4364811" y="6297219"/>
                <a:ext cx="1591205"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10</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p:sp>
            <p:nvSpPr>
              <p:cNvPr id="46" name="矩形 45"/>
              <p:cNvSpPr>
                <a:spLocks noRot="1" noChangeAspect="1" noMove="1" noResize="1" noEditPoints="1" noAdjustHandles="1" noChangeArrowheads="1" noChangeShapeType="1" noTextEdit="1"/>
              </p:cNvSpPr>
              <p:nvPr/>
            </p:nvSpPr>
            <p:spPr>
              <a:xfrm>
                <a:off x="4364811" y="6297219"/>
                <a:ext cx="1591205" cy="373949"/>
              </a:xfrm>
              <a:prstGeom prst="rect">
                <a:avLst/>
              </a:prstGeom>
              <a:blipFill rotWithShape="0">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742202" y="6183127"/>
                <a:ext cx="1147750"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8</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p:sp>
            <p:nvSpPr>
              <p:cNvPr id="47" name="矩形 46"/>
              <p:cNvSpPr>
                <a:spLocks noRot="1" noChangeAspect="1" noMove="1" noResize="1" noEditPoints="1" noAdjustHandles="1" noChangeArrowheads="1" noChangeShapeType="1" noTextEdit="1"/>
              </p:cNvSpPr>
              <p:nvPr/>
            </p:nvSpPr>
            <p:spPr>
              <a:xfrm>
                <a:off x="742202" y="6183127"/>
                <a:ext cx="1147750" cy="373949"/>
              </a:xfrm>
              <a:prstGeom prst="rect">
                <a:avLst/>
              </a:prstGeom>
              <a:blipFill rotWithShape="0">
                <a:blip r:embed="rId13"/>
                <a:stretch>
                  <a:fillRect/>
                </a:stretch>
              </a:blipFill>
            </p:spPr>
            <p:txBody>
              <a:bodyPr/>
              <a:lstStyle/>
              <a:p>
                <a:r>
                  <a:rPr lang="zh-CN" altLang="en-US">
                    <a:noFill/>
                  </a:rPr>
                  <a:t> </a:t>
                </a:r>
                <a:endParaRPr lang="zh-CN" altLang="en-US">
                  <a:noFill/>
                </a:endParaRPr>
              </a:p>
            </p:txBody>
          </p:sp>
        </mc:Fallback>
      </mc:AlternateContent>
      <p:pic>
        <p:nvPicPr>
          <p:cNvPr id="48" name="图片 47" descr="E:\Chen\work of PHD\Experiment\Buckle and strength test of laminates with circular cutout by tension load\断后试件照片\IMG_1846.JPG"/>
          <p:cNvPicPr/>
          <p:nvPr/>
        </p:nvPicPr>
        <p:blipFill rotWithShape="1">
          <a:blip r:embed="rId14" cstate="print">
            <a:extLst>
              <a:ext uri="{28A0092B-C50C-407E-A947-70E740481C1C}">
                <a14:useLocalDpi xmlns:a14="http://schemas.microsoft.com/office/drawing/2010/main" val="0"/>
              </a:ext>
            </a:extLst>
          </a:blip>
          <a:srcRect l="22643" t="18532" r="30013" b="10427"/>
          <a:stretch>
            <a:fillRect/>
          </a:stretch>
        </p:blipFill>
        <p:spPr bwMode="auto">
          <a:xfrm rot="5400000">
            <a:off x="1871729" y="4722443"/>
            <a:ext cx="1292896" cy="1371342"/>
          </a:xfrm>
          <a:prstGeom prst="rect">
            <a:avLst/>
          </a:prstGeom>
          <a:noFill/>
          <a:ln>
            <a:noFill/>
          </a:ln>
        </p:spPr>
      </p:pic>
      <p:pic>
        <p:nvPicPr>
          <p:cNvPr id="49" name="图片 48"/>
          <p:cNvPicPr>
            <a:picLocks noChangeAspect="1"/>
          </p:cNvPicPr>
          <p:nvPr/>
        </p:nvPicPr>
        <p:blipFill rotWithShape="1">
          <a:blip r:embed="rId15" cstate="print">
            <a:extLst>
              <a:ext uri="{28A0092B-C50C-407E-A947-70E740481C1C}">
                <a14:useLocalDpi xmlns:a14="http://schemas.microsoft.com/office/drawing/2010/main" val="0"/>
              </a:ext>
            </a:extLst>
          </a:blip>
          <a:srcRect l="21073" b="447"/>
          <a:stretch>
            <a:fillRect/>
          </a:stretch>
        </p:blipFill>
        <p:spPr>
          <a:xfrm>
            <a:off x="7268371" y="1196752"/>
            <a:ext cx="1726569" cy="1358959"/>
          </a:xfrm>
          <a:prstGeom prst="rect">
            <a:avLst/>
          </a:prstGeom>
        </p:spPr>
      </p:pic>
      <p:pic>
        <p:nvPicPr>
          <p:cNvPr id="50" name="图片 49"/>
          <p:cNvPicPr>
            <a:picLocks noChangeAspect="1"/>
          </p:cNvPicPr>
          <p:nvPr/>
        </p:nvPicPr>
        <p:blipFill rotWithShape="1">
          <a:blip r:embed="rId16" cstate="print">
            <a:extLst>
              <a:ext uri="{28A0092B-C50C-407E-A947-70E740481C1C}">
                <a14:useLocalDpi xmlns:a14="http://schemas.microsoft.com/office/drawing/2010/main" val="0"/>
              </a:ext>
            </a:extLst>
          </a:blip>
          <a:srcRect l="21073" b="447"/>
          <a:stretch>
            <a:fillRect/>
          </a:stretch>
        </p:blipFill>
        <p:spPr>
          <a:xfrm>
            <a:off x="7264976" y="2792327"/>
            <a:ext cx="1881043" cy="1480544"/>
          </a:xfrm>
          <a:prstGeom prst="rect">
            <a:avLst/>
          </a:prstGeom>
        </p:spPr>
      </p:pic>
      <p:sp>
        <p:nvSpPr>
          <p:cNvPr id="51" name="矩形 50"/>
          <p:cNvSpPr/>
          <p:nvPr/>
        </p:nvSpPr>
        <p:spPr>
          <a:xfrm>
            <a:off x="7458020" y="254467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52" name="矩形 51"/>
          <p:cNvSpPr/>
          <p:nvPr/>
        </p:nvSpPr>
        <p:spPr>
          <a:xfrm>
            <a:off x="7414549" y="4213742"/>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E2 at 20kN</a:t>
            </a:r>
            <a:endParaRPr lang="zh-CN" altLang="en-US" sz="1400" dirty="0">
              <a:latin typeface="Times New Roman" panose="02020603050405020304" pitchFamily="18" charset="0"/>
              <a:ea typeface="+mn-ea"/>
              <a:cs typeface="Times New Roman" panose="02020603050405020304" pitchFamily="18" charset="0"/>
            </a:endParaRPr>
          </a:p>
        </p:txBody>
      </p:sp>
      <p:cxnSp>
        <p:nvCxnSpPr>
          <p:cNvPr id="53" name="Straight Connector 3"/>
          <p:cNvCxnSpPr>
            <a:cxnSpLocks noChangeShapeType="1"/>
          </p:cNvCxnSpPr>
          <p:nvPr/>
        </p:nvCxnSpPr>
        <p:spPr bwMode="auto">
          <a:xfrm>
            <a:off x="3385134" y="1181299"/>
            <a:ext cx="72132" cy="5580062"/>
          </a:xfrm>
          <a:prstGeom prst="line">
            <a:avLst/>
          </a:prstGeom>
          <a:noFill/>
          <a:ln w="19050" algn="ctr">
            <a:solidFill>
              <a:srgbClr val="0000FF">
                <a:alpha val="98000"/>
              </a:srgbClr>
            </a:solidFill>
            <a:round/>
          </a:ln>
          <a:extLst>
            <a:ext uri="{909E8E84-426E-40DD-AFC4-6F175D3DCCD1}">
              <a14:hiddenFill xmlns:a14="http://schemas.microsoft.com/office/drawing/2010/main">
                <a:noFill/>
              </a14:hiddenFill>
            </a:ext>
          </a:extLst>
        </p:spPr>
      </p:cxnSp>
      <p:cxnSp>
        <p:nvCxnSpPr>
          <p:cNvPr id="54" name="Straight Connector 3"/>
          <p:cNvCxnSpPr>
            <a:cxnSpLocks noChangeShapeType="1"/>
          </p:cNvCxnSpPr>
          <p:nvPr/>
        </p:nvCxnSpPr>
        <p:spPr bwMode="auto">
          <a:xfrm>
            <a:off x="7092280" y="1161306"/>
            <a:ext cx="72132" cy="5580062"/>
          </a:xfrm>
          <a:prstGeom prst="line">
            <a:avLst/>
          </a:prstGeom>
          <a:noFill/>
          <a:ln w="19050" algn="ctr">
            <a:solidFill>
              <a:srgbClr val="0000FF">
                <a:alpha val="98000"/>
              </a:srgbClr>
            </a:solidFill>
            <a:round/>
          </a:ln>
          <a:extLst>
            <a:ext uri="{909E8E84-426E-40DD-AFC4-6F175D3DCCD1}">
              <a14:hiddenFill xmlns:a14="http://schemas.microsoft.com/office/drawing/2010/main">
                <a:noFill/>
              </a14:hiddenFill>
            </a:ext>
          </a:extLst>
        </p:spPr>
      </p:cxnSp>
      <p:pic>
        <p:nvPicPr>
          <p:cNvPr id="55" name="图片 5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31988" y="4489140"/>
            <a:ext cx="1559214" cy="1074205"/>
          </a:xfrm>
          <a:prstGeom prst="rect">
            <a:avLst/>
          </a:prstGeom>
        </p:spPr>
      </p:pic>
      <p:pic>
        <p:nvPicPr>
          <p:cNvPr id="56" name="图片 55" descr="E:\Chen\work of PHD\Experiment\Buckle and strength test of laminates with circular cutout by tension load\断后试件照片\IMG_1877.JP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32873" y="5661248"/>
            <a:ext cx="1438667" cy="841058"/>
          </a:xfrm>
          <a:prstGeom prst="rect">
            <a:avLst/>
          </a:prstGeom>
          <a:noFill/>
          <a:ln>
            <a:noFill/>
          </a:ln>
        </p:spPr>
      </p:pic>
      <mc:AlternateContent xmlns:mc="http://schemas.openxmlformats.org/markup-compatibility/2006">
        <mc:Choice xmlns:a14="http://schemas.microsoft.com/office/drawing/2010/main" Requires="a14">
          <p:sp>
            <p:nvSpPr>
              <p:cNvPr id="57" name="矩形 56"/>
              <p:cNvSpPr/>
              <p:nvPr/>
            </p:nvSpPr>
            <p:spPr>
              <a:xfrm>
                <a:off x="7164288" y="6525819"/>
                <a:ext cx="1650516" cy="378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m:t>
                                  </m:r>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p:sp>
            <p:nvSpPr>
              <p:cNvPr id="57" name="矩形 56"/>
              <p:cNvSpPr>
                <a:spLocks noRot="1" noChangeAspect="1" noMove="1" noResize="1" noEditPoints="1" noAdjustHandles="1" noChangeArrowheads="1" noChangeShapeType="1" noTextEdit="1"/>
              </p:cNvSpPr>
              <p:nvPr/>
            </p:nvSpPr>
            <p:spPr>
              <a:xfrm>
                <a:off x="7164288" y="6525819"/>
                <a:ext cx="1650516" cy="378309"/>
              </a:xfrm>
              <a:prstGeom prst="rect">
                <a:avLst/>
              </a:prstGeom>
              <a:blipFill rotWithShape="0">
                <a:blip r:embed="rId19"/>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6" name="圆角矩形 5"/>
          <p:cNvSpPr/>
          <p:nvPr/>
        </p:nvSpPr>
        <p:spPr bwMode="auto">
          <a:xfrm>
            <a:off x="3910974" y="1124744"/>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bwMode="auto">
          <a:xfrm>
            <a:off x="251520" y="1124744"/>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灯片编号占位符 41"/>
          <p:cNvSpPr>
            <a:spLocks noGrp="1"/>
          </p:cNvSpPr>
          <p:nvPr>
            <p:ph type="sldNum" sz="quarter" idx="12"/>
          </p:nvPr>
        </p:nvSpPr>
        <p:spPr>
          <a:xfrm>
            <a:off x="8244408" y="5884357"/>
            <a:ext cx="442392" cy="457200"/>
          </a:xfrm>
        </p:spPr>
        <p:txBody>
          <a:bodyPr/>
          <a:lstStyle/>
          <a:p>
            <a:pPr>
              <a:defRPr/>
            </a:pPr>
            <a:fld id="{846B4C44-8256-4B19-ACAC-87BF490EACA2}" type="slidenum">
              <a:rPr lang="en-US" altLang="zh-CN" smtClean="0"/>
            </a:fld>
            <a:endParaRPr lang="en-US" altLang="zh-CN" dirty="0"/>
          </a:p>
        </p:txBody>
      </p:sp>
      <p:sp>
        <p:nvSpPr>
          <p:cNvPr id="9" name="矩形 8"/>
          <p:cNvSpPr/>
          <p:nvPr/>
        </p:nvSpPr>
        <p:spPr>
          <a:xfrm>
            <a:off x="251520" y="1270735"/>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10" name="图片 9"/>
          <p:cNvPicPr>
            <a:picLocks noChangeAspect="1"/>
          </p:cNvPicPr>
          <p:nvPr/>
        </p:nvPicPr>
        <p:blipFill>
          <a:blip r:embed="rId1"/>
          <a:stretch>
            <a:fillRect/>
          </a:stretch>
        </p:blipFill>
        <p:spPr>
          <a:xfrm>
            <a:off x="357159" y="1662540"/>
            <a:ext cx="3474506" cy="3206367"/>
          </a:xfrm>
          <a:prstGeom prst="rect">
            <a:avLst/>
          </a:prstGeom>
        </p:spPr>
      </p:pic>
      <p:pic>
        <p:nvPicPr>
          <p:cNvPr id="11" name="图片 11"/>
          <p:cNvPicPr>
            <a:picLocks noChangeAspect="1"/>
          </p:cNvPicPr>
          <p:nvPr/>
        </p:nvPicPr>
        <p:blipFill>
          <a:blip r:embed="rId2"/>
          <a:stretch>
            <a:fillRect/>
          </a:stretch>
        </p:blipFill>
        <p:spPr>
          <a:xfrm>
            <a:off x="5177155" y="4345434"/>
            <a:ext cx="2700655" cy="1579880"/>
          </a:xfrm>
          <a:prstGeom prst="rect">
            <a:avLst/>
          </a:prstGeom>
          <a:noFill/>
          <a:ln w="9525">
            <a:noFill/>
          </a:ln>
        </p:spPr>
      </p:pic>
      <p:sp>
        <p:nvSpPr>
          <p:cNvPr id="12" name="文本框 11"/>
          <p:cNvSpPr txBox="1"/>
          <p:nvPr/>
        </p:nvSpPr>
        <p:spPr>
          <a:xfrm>
            <a:off x="3992121" y="283237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13" name="图片 12"/>
          <p:cNvPicPr>
            <a:picLocks noChangeAspect="1"/>
          </p:cNvPicPr>
          <p:nvPr/>
        </p:nvPicPr>
        <p:blipFill>
          <a:blip r:embed="rId3"/>
          <a:stretch>
            <a:fillRect/>
          </a:stretch>
        </p:blipFill>
        <p:spPr>
          <a:xfrm>
            <a:off x="4649534" y="3247162"/>
            <a:ext cx="1696720" cy="878205"/>
          </a:xfrm>
          <a:prstGeom prst="rect">
            <a:avLst/>
          </a:prstGeom>
        </p:spPr>
      </p:pic>
      <p:pic>
        <p:nvPicPr>
          <p:cNvPr id="14" name="图片 13"/>
          <p:cNvPicPr>
            <a:picLocks noChangeAspect="1"/>
          </p:cNvPicPr>
          <p:nvPr/>
        </p:nvPicPr>
        <p:blipFill>
          <a:blip r:embed="rId4"/>
          <a:stretch>
            <a:fillRect/>
          </a:stretch>
        </p:blipFill>
        <p:spPr>
          <a:xfrm>
            <a:off x="6655276" y="3211091"/>
            <a:ext cx="930275" cy="494665"/>
          </a:xfrm>
          <a:prstGeom prst="rect">
            <a:avLst/>
          </a:prstGeom>
        </p:spPr>
      </p:pic>
      <p:pic>
        <p:nvPicPr>
          <p:cNvPr id="15" name="图片 14"/>
          <p:cNvPicPr>
            <a:picLocks noChangeAspect="1"/>
          </p:cNvPicPr>
          <p:nvPr/>
        </p:nvPicPr>
        <p:blipFill>
          <a:blip r:embed="rId5"/>
          <a:stretch>
            <a:fillRect/>
          </a:stretch>
        </p:blipFill>
        <p:spPr>
          <a:xfrm>
            <a:off x="6583522" y="3777622"/>
            <a:ext cx="1062152" cy="567817"/>
          </a:xfrm>
          <a:prstGeom prst="rect">
            <a:avLst/>
          </a:prstGeom>
        </p:spPr>
      </p:pic>
      <p:sp>
        <p:nvSpPr>
          <p:cNvPr id="16" name="文本框 15"/>
          <p:cNvSpPr txBox="1"/>
          <p:nvPr/>
        </p:nvSpPr>
        <p:spPr>
          <a:xfrm>
            <a:off x="3920454" y="1259215"/>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26671" y="5950039"/>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18" name="图片 17"/>
          <p:cNvPicPr>
            <a:picLocks noChangeAspect="1"/>
          </p:cNvPicPr>
          <p:nvPr/>
        </p:nvPicPr>
        <p:blipFill>
          <a:blip r:embed="rId6"/>
          <a:stretch>
            <a:fillRect/>
          </a:stretch>
        </p:blipFill>
        <p:spPr>
          <a:xfrm>
            <a:off x="3992245" y="2018794"/>
            <a:ext cx="5074285" cy="741045"/>
          </a:xfrm>
          <a:prstGeom prst="rect">
            <a:avLst/>
          </a:prstGeom>
        </p:spPr>
      </p:pic>
      <p:sp>
        <p:nvSpPr>
          <p:cNvPr id="19" name="文本框 18"/>
          <p:cNvSpPr txBox="1"/>
          <p:nvPr/>
        </p:nvSpPr>
        <p:spPr>
          <a:xfrm>
            <a:off x="3992121" y="1627783"/>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11"/>
          <p:cNvPicPr>
            <a:picLocks noChangeAspect="1"/>
          </p:cNvPicPr>
          <p:nvPr/>
        </p:nvPicPr>
        <p:blipFill>
          <a:blip r:embed="rId1"/>
          <a:stretch>
            <a:fillRect/>
          </a:stretch>
        </p:blipFill>
        <p:spPr>
          <a:xfrm>
            <a:off x="356870" y="4466590"/>
            <a:ext cx="3150235" cy="1842770"/>
          </a:xfrm>
          <a:prstGeom prst="rect">
            <a:avLst/>
          </a:prstGeom>
          <a:noFill/>
          <a:ln w="9525">
            <a:noFill/>
          </a:ln>
        </p:spPr>
      </p:pic>
      <p:sp>
        <p:nvSpPr>
          <p:cNvPr id="11" name="文本框 10"/>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12" name="图片 11"/>
          <p:cNvPicPr>
            <a:picLocks noChangeAspect="1"/>
          </p:cNvPicPr>
          <p:nvPr/>
        </p:nvPicPr>
        <p:blipFill>
          <a:blip r:embed="rId2"/>
          <a:stretch>
            <a:fillRect/>
          </a:stretch>
        </p:blipFill>
        <p:spPr>
          <a:xfrm>
            <a:off x="356934" y="1904643"/>
            <a:ext cx="1696720" cy="878205"/>
          </a:xfrm>
          <a:prstGeom prst="rect">
            <a:avLst/>
          </a:prstGeom>
        </p:spPr>
      </p:pic>
      <p:pic>
        <p:nvPicPr>
          <p:cNvPr id="13" name="图片 12"/>
          <p:cNvPicPr>
            <a:picLocks noChangeAspect="1"/>
          </p:cNvPicPr>
          <p:nvPr/>
        </p:nvPicPr>
        <p:blipFill>
          <a:blip r:embed="rId3"/>
          <a:stretch>
            <a:fillRect/>
          </a:stretch>
        </p:blipFill>
        <p:spPr>
          <a:xfrm>
            <a:off x="2649061" y="1904132"/>
            <a:ext cx="930275" cy="494665"/>
          </a:xfrm>
          <a:prstGeom prst="rect">
            <a:avLst/>
          </a:prstGeom>
        </p:spPr>
      </p:pic>
      <p:pic>
        <p:nvPicPr>
          <p:cNvPr id="14" name="图片 13"/>
          <p:cNvPicPr>
            <a:picLocks noChangeAspect="1"/>
          </p:cNvPicPr>
          <p:nvPr/>
        </p:nvPicPr>
        <p:blipFill>
          <a:blip r:embed="rId4"/>
          <a:stretch>
            <a:fillRect/>
          </a:stretch>
        </p:blipFill>
        <p:spPr>
          <a:xfrm>
            <a:off x="2583022" y="2398908"/>
            <a:ext cx="1062152" cy="567817"/>
          </a:xfrm>
          <a:prstGeom prst="rect">
            <a:avLst/>
          </a:prstGeom>
        </p:spPr>
      </p:pic>
      <p:sp>
        <p:nvSpPr>
          <p:cNvPr id="15" name="文本框 14"/>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16" name="图片 15"/>
          <p:cNvPicPr>
            <a:picLocks noChangeAspect="1"/>
          </p:cNvPicPr>
          <p:nvPr/>
        </p:nvPicPr>
        <p:blipFill>
          <a:blip r:embed="rId5"/>
          <a:stretch>
            <a:fillRect/>
          </a:stretch>
        </p:blipFill>
        <p:spPr>
          <a:xfrm>
            <a:off x="46355" y="3148330"/>
            <a:ext cx="3963035" cy="1318260"/>
          </a:xfrm>
          <a:prstGeom prst="rect">
            <a:avLst/>
          </a:prstGeom>
        </p:spPr>
      </p:pic>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sp>
        <p:nvSpPr>
          <p:cNvPr id="18" name="文本框 1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20" name="文本框 19"/>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endParaRPr lang="zh-CN" altLang="en-US" sz="1000" dirty="0"/>
          </a:p>
          <a:p>
            <a:r>
              <a:rPr lang="zh-CN" altLang="en-US" sz="1000" dirty="0"/>
              <a:t>Reinforced Cutout Based on CDM</a:t>
            </a:r>
            <a:endParaRPr lang="zh-CN" altLang="en-US" sz="1000" dirty="0"/>
          </a:p>
          <a:p>
            <a:r>
              <a:rPr lang="zh-CN" altLang="en-US" sz="1000" dirty="0"/>
              <a:t>Wang Wenzhi，Wan Xiaopeng，Yao Liaojun</a:t>
            </a:r>
            <a:endParaRPr lang="zh-CN" altLang="en-US" sz="1000" dirty="0"/>
          </a:p>
        </p:txBody>
      </p:sp>
      <p:sp>
        <p:nvSpPr>
          <p:cNvPr id="21" name="矩形 20"/>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6"/>
          <a:stretch>
            <a:fillRect/>
          </a:stretch>
        </p:blipFill>
        <p:spPr>
          <a:xfrm>
            <a:off x="5011420" y="4476750"/>
            <a:ext cx="1929765" cy="1710690"/>
          </a:xfrm>
          <a:prstGeom prst="rect">
            <a:avLst/>
          </a:prstGeom>
        </p:spPr>
      </p:pic>
      <p:pic>
        <p:nvPicPr>
          <p:cNvPr id="23" name="图片 22"/>
          <p:cNvPicPr>
            <a:picLocks noChangeAspect="1"/>
          </p:cNvPicPr>
          <p:nvPr/>
        </p:nvPicPr>
        <p:blipFill>
          <a:blip r:embed="rId7"/>
          <a:stretch>
            <a:fillRect/>
          </a:stretch>
        </p:blipFill>
        <p:spPr>
          <a:xfrm>
            <a:off x="4446905" y="1884680"/>
            <a:ext cx="3345815" cy="534670"/>
          </a:xfrm>
          <a:prstGeom prst="rect">
            <a:avLst/>
          </a:prstGeom>
        </p:spPr>
      </p:pic>
      <p:pic>
        <p:nvPicPr>
          <p:cNvPr id="24" name="图片 23"/>
          <p:cNvPicPr>
            <a:picLocks noChangeAspect="1"/>
          </p:cNvPicPr>
          <p:nvPr/>
        </p:nvPicPr>
        <p:blipFill>
          <a:blip r:embed="rId8"/>
          <a:stretch>
            <a:fillRect/>
          </a:stretch>
        </p:blipFill>
        <p:spPr>
          <a:xfrm>
            <a:off x="4868545" y="2419350"/>
            <a:ext cx="1786255" cy="499110"/>
          </a:xfrm>
          <a:prstGeom prst="rect">
            <a:avLst/>
          </a:prstGeom>
        </p:spPr>
      </p:pic>
      <p:sp>
        <p:nvSpPr>
          <p:cNvPr id="25" name="文本框 24"/>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27" name="图片 26"/>
          <p:cNvPicPr>
            <a:picLocks noChangeAspect="1"/>
          </p:cNvPicPr>
          <p:nvPr/>
        </p:nvPicPr>
        <p:blipFill>
          <a:blip r:embed="rId9"/>
          <a:stretch>
            <a:fillRect/>
          </a:stretch>
        </p:blipFill>
        <p:spPr>
          <a:xfrm>
            <a:off x="4217035" y="3148330"/>
            <a:ext cx="2416175" cy="1318260"/>
          </a:xfrm>
          <a:prstGeom prst="rect">
            <a:avLst/>
          </a:prstGeom>
        </p:spPr>
      </p:pic>
      <p:pic>
        <p:nvPicPr>
          <p:cNvPr id="28" name="图片 27"/>
          <p:cNvPicPr>
            <a:picLocks noChangeAspect="1"/>
          </p:cNvPicPr>
          <p:nvPr/>
        </p:nvPicPr>
        <p:blipFill>
          <a:blip r:embed="rId10"/>
          <a:stretch>
            <a:fillRect/>
          </a:stretch>
        </p:blipFill>
        <p:spPr>
          <a:xfrm>
            <a:off x="6654165" y="3017520"/>
            <a:ext cx="2289175" cy="1637030"/>
          </a:xfrm>
          <a:prstGeom prst="rect">
            <a:avLst/>
          </a:prstGeom>
        </p:spPr>
      </p:pic>
      <p:sp>
        <p:nvSpPr>
          <p:cNvPr id="29" name="文本框 28"/>
          <p:cNvSpPr txBox="1"/>
          <p:nvPr/>
        </p:nvSpPr>
        <p:spPr>
          <a:xfrm>
            <a:off x="7475855" y="5044122"/>
            <a:ext cx="1668145" cy="1476375"/>
          </a:xfrm>
          <a:prstGeom prst="rect">
            <a:avLst/>
          </a:prstGeom>
          <a:solidFill>
            <a:schemeClr val="bg1"/>
          </a:solidFill>
        </p:spPr>
        <p:txBody>
          <a:bodyPr wrap="square" rtlCol="0" anchor="t">
            <a:spAutoFit/>
          </a:bodyPr>
          <a:lstStyle/>
          <a:p>
            <a:r>
              <a:rPr lang="zh-CN" altLang="en-US" sz="1000" dirty="0"/>
              <a:t>Maimí P, Camanho P P, Mayugo J A, et al. A continuum damage model for composite laminates: Part II – Computational implementation and validation[J]. Mechanics of Materials, 2007, 39(10):909–919.</a:t>
            </a:r>
            <a:endParaRPr lang="zh-CN" altLang="en-US" sz="1000" dirty="0"/>
          </a:p>
        </p:txBody>
      </p:sp>
      <p:sp>
        <p:nvSpPr>
          <p:cNvPr id="30" name="文本框 29"/>
          <p:cNvSpPr txBox="1"/>
          <p:nvPr/>
        </p:nvSpPr>
        <p:spPr>
          <a:xfrm>
            <a:off x="156177" y="825002"/>
            <a:ext cx="2861310" cy="366217"/>
          </a:xfrm>
          <a:prstGeom prst="rect">
            <a:avLst/>
          </a:prstGeom>
          <a:noFill/>
        </p:spPr>
        <p:txBody>
          <a:bodyPr wrap="square" rtlCol="0">
            <a:spAutoFit/>
          </a:bodyPr>
          <a:lstStyle/>
          <a:p>
            <a:r>
              <a:rPr lang="zh-CN" altLang="en-US" b="1" dirty="0" smtClean="0">
                <a:solidFill>
                  <a:srgbClr val="FF0000"/>
                </a:solidFill>
              </a:rPr>
              <a:t>退化模型：</a:t>
            </a:r>
            <a:endParaRPr lang="zh-CN" altLang="en-US" b="1" dirty="0">
              <a:solidFill>
                <a:srgbClr val="FF0000"/>
              </a:solidFill>
            </a:endParaRPr>
          </a:p>
        </p:txBody>
      </p:sp>
      <p:sp>
        <p:nvSpPr>
          <p:cNvPr id="3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cxnSp>
        <p:nvCxnSpPr>
          <p:cNvPr id="26" name="直接连接符 25"/>
          <p:cNvCxnSpPr/>
          <p:nvPr/>
        </p:nvCxnSpPr>
        <p:spPr>
          <a:xfrm>
            <a:off x="4550890" y="974572"/>
            <a:ext cx="21110" cy="5883428"/>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3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pic>
        <p:nvPicPr>
          <p:cNvPr id="32" name="图片 31"/>
          <p:cNvPicPr>
            <a:picLocks noChangeAspect="1"/>
          </p:cNvPicPr>
          <p:nvPr/>
        </p:nvPicPr>
        <p:blipFill>
          <a:blip r:embed="rId1"/>
          <a:stretch>
            <a:fillRect/>
          </a:stretch>
        </p:blipFill>
        <p:spPr>
          <a:xfrm>
            <a:off x="899592" y="4645707"/>
            <a:ext cx="2212150" cy="604990"/>
          </a:xfrm>
          <a:prstGeom prst="rect">
            <a:avLst/>
          </a:prstGeom>
        </p:spPr>
      </p:pic>
      <p:pic>
        <p:nvPicPr>
          <p:cNvPr id="33" name="图片 32"/>
          <p:cNvPicPr>
            <a:picLocks noChangeAspect="1"/>
          </p:cNvPicPr>
          <p:nvPr/>
        </p:nvPicPr>
        <p:blipFill>
          <a:blip r:embed="rId2"/>
          <a:stretch>
            <a:fillRect/>
          </a:stretch>
        </p:blipFill>
        <p:spPr>
          <a:xfrm>
            <a:off x="2519863" y="2191571"/>
            <a:ext cx="2003530" cy="1632254"/>
          </a:xfrm>
          <a:prstGeom prst="rect">
            <a:avLst/>
          </a:prstGeom>
        </p:spPr>
      </p:pic>
      <p:pic>
        <p:nvPicPr>
          <p:cNvPr id="34" name="图片 33"/>
          <p:cNvPicPr>
            <a:picLocks noChangeAspect="1"/>
          </p:cNvPicPr>
          <p:nvPr/>
        </p:nvPicPr>
        <p:blipFill>
          <a:blip r:embed="rId3"/>
          <a:stretch>
            <a:fillRect/>
          </a:stretch>
        </p:blipFill>
        <p:spPr>
          <a:xfrm>
            <a:off x="226342" y="1262456"/>
            <a:ext cx="4223974" cy="616866"/>
          </a:xfrm>
          <a:prstGeom prst="rect">
            <a:avLst/>
          </a:prstGeom>
        </p:spPr>
      </p:pic>
      <p:sp>
        <p:nvSpPr>
          <p:cNvPr id="35" name="文本框 34"/>
          <p:cNvSpPr txBox="1"/>
          <p:nvPr/>
        </p:nvSpPr>
        <p:spPr>
          <a:xfrm>
            <a:off x="40227" y="4136074"/>
            <a:ext cx="4410090" cy="523220"/>
          </a:xfrm>
          <a:prstGeom prst="rect">
            <a:avLst/>
          </a:prstGeom>
          <a:noFill/>
        </p:spPr>
        <p:txBody>
          <a:bodyPr wrap="square" rtlCol="0">
            <a:spAutoFit/>
          </a:bodyPr>
          <a:lstStyle/>
          <a:p>
            <a:r>
              <a:rPr lang="zh-CN" altLang="en-US" sz="1400" dirty="0" smtClean="0"/>
              <a:t>使用</a:t>
            </a:r>
            <a:r>
              <a:rPr lang="en-US" altLang="zh-CN" sz="1400" dirty="0" err="1" smtClean="0"/>
              <a:t>Ramberg</a:t>
            </a:r>
            <a:r>
              <a:rPr lang="en-US" altLang="zh-CN" sz="1400" dirty="0" smtClean="0"/>
              <a:t>-Osgood</a:t>
            </a:r>
            <a:r>
              <a:rPr lang="zh-CN" altLang="en-US" sz="1400" dirty="0" smtClean="0"/>
              <a:t>方程来定义层合板中的剪切非线性本构关系：</a:t>
            </a:r>
            <a:endParaRPr lang="en-US" altLang="zh-CN" sz="1400" dirty="0"/>
          </a:p>
        </p:txBody>
      </p:sp>
      <p:sp>
        <p:nvSpPr>
          <p:cNvPr id="36" name="文本框 35"/>
          <p:cNvSpPr txBox="1"/>
          <p:nvPr/>
        </p:nvSpPr>
        <p:spPr>
          <a:xfrm>
            <a:off x="43339" y="5984665"/>
            <a:ext cx="4024605" cy="461665"/>
          </a:xfrm>
          <a:prstGeom prst="rect">
            <a:avLst/>
          </a:prstGeom>
          <a:noFill/>
        </p:spPr>
        <p:txBody>
          <a:bodyPr wrap="square" rtlCol="0">
            <a:spAutoFit/>
          </a:bodyPr>
          <a:lstStyle/>
          <a:p>
            <a:r>
              <a:rPr lang="en-US" altLang="zh-CN" sz="1200" dirty="0" err="1"/>
              <a:t>刘魏光</a:t>
            </a:r>
            <a:r>
              <a:rPr lang="en-US" altLang="zh-CN" sz="1200" dirty="0"/>
              <a:t>, </a:t>
            </a:r>
            <a:r>
              <a:rPr lang="en-US" altLang="zh-CN" sz="1200" dirty="0" err="1"/>
              <a:t>余音</a:t>
            </a:r>
            <a:r>
              <a:rPr lang="en-US" altLang="zh-CN" sz="1200" dirty="0"/>
              <a:t>, </a:t>
            </a:r>
            <a:r>
              <a:rPr lang="en-US" altLang="zh-CN" sz="1200" dirty="0" err="1"/>
              <a:t>汪海</a:t>
            </a:r>
            <a:r>
              <a:rPr lang="en-US" altLang="zh-CN" sz="1200" dirty="0"/>
              <a:t>. </a:t>
            </a:r>
            <a:r>
              <a:rPr lang="en-US" altLang="zh-CN" sz="1200" dirty="0" err="1"/>
              <a:t>考虑剪切非线性的复合材料渐进损伤模型</a:t>
            </a:r>
            <a:r>
              <a:rPr lang="en-US" altLang="zh-CN" sz="1200" dirty="0"/>
              <a:t>[J]. </a:t>
            </a:r>
            <a:r>
              <a:rPr lang="en-US" altLang="zh-CN" sz="1200" dirty="0" err="1"/>
              <a:t>上海交通大学学报</a:t>
            </a:r>
            <a:r>
              <a:rPr lang="en-US" altLang="zh-CN" sz="1200" dirty="0"/>
              <a:t>, 2016, 50(2):194-199.</a:t>
            </a:r>
            <a:endParaRPr lang="en-US" altLang="zh-CN" sz="1200" dirty="0"/>
          </a:p>
        </p:txBody>
      </p:sp>
      <p:pic>
        <p:nvPicPr>
          <p:cNvPr id="37" name="图片 36"/>
          <p:cNvPicPr>
            <a:picLocks noChangeAspect="1"/>
          </p:cNvPicPr>
          <p:nvPr/>
        </p:nvPicPr>
        <p:blipFill>
          <a:blip r:embed="rId4"/>
          <a:stretch>
            <a:fillRect/>
          </a:stretch>
        </p:blipFill>
        <p:spPr>
          <a:xfrm>
            <a:off x="40226" y="2141670"/>
            <a:ext cx="2345270" cy="1758692"/>
          </a:xfrm>
          <a:prstGeom prst="rect">
            <a:avLst/>
          </a:prstGeom>
        </p:spPr>
      </p:pic>
      <p:pic>
        <p:nvPicPr>
          <p:cNvPr id="38" name="图片 37"/>
          <p:cNvPicPr>
            <a:picLocks noChangeAspect="1"/>
          </p:cNvPicPr>
          <p:nvPr/>
        </p:nvPicPr>
        <p:blipFill>
          <a:blip r:embed="rId5"/>
          <a:stretch>
            <a:fillRect/>
          </a:stretch>
        </p:blipFill>
        <p:spPr>
          <a:xfrm>
            <a:off x="819796" y="5320772"/>
            <a:ext cx="2581662" cy="498011"/>
          </a:xfrm>
          <a:prstGeom prst="rect">
            <a:avLst/>
          </a:prstGeom>
        </p:spPr>
      </p:pic>
      <p:sp>
        <p:nvSpPr>
          <p:cNvPr id="39" name="文本框 38"/>
          <p:cNvSpPr txBox="1"/>
          <p:nvPr/>
        </p:nvSpPr>
        <p:spPr>
          <a:xfrm>
            <a:off x="4579847" y="892519"/>
            <a:ext cx="2861310" cy="366217"/>
          </a:xfrm>
          <a:prstGeom prst="rect">
            <a:avLst/>
          </a:prstGeom>
          <a:noFill/>
        </p:spPr>
        <p:txBody>
          <a:bodyPr wrap="square" rtlCol="0">
            <a:spAutoFit/>
          </a:bodyPr>
          <a:lstStyle/>
          <a:p>
            <a:r>
              <a:rPr lang="zh-CN" altLang="en-US" b="1" dirty="0" smtClean="0">
                <a:solidFill>
                  <a:srgbClr val="FF0000"/>
                </a:solidFill>
              </a:rPr>
              <a:t>就地强度效应：</a:t>
            </a:r>
            <a:endParaRPr lang="zh-CN" altLang="en-US" b="1" dirty="0">
              <a:solidFill>
                <a:srgbClr val="FF0000"/>
              </a:solidFill>
            </a:endParaRPr>
          </a:p>
        </p:txBody>
      </p:sp>
      <p:sp>
        <p:nvSpPr>
          <p:cNvPr id="40" name="文本框 39"/>
          <p:cNvSpPr txBox="1"/>
          <p:nvPr/>
        </p:nvSpPr>
        <p:spPr>
          <a:xfrm>
            <a:off x="4599497" y="1186824"/>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endParaRPr lang="zh-CN" altLang="en-US" sz="1400" dirty="0">
              <a:latin typeface="+mn-ea"/>
              <a:ea typeface="+mn-ea"/>
            </a:endParaRPr>
          </a:p>
        </p:txBody>
      </p:sp>
      <p:sp>
        <p:nvSpPr>
          <p:cNvPr id="41" name="文本框 40"/>
          <p:cNvSpPr txBox="1"/>
          <p:nvPr/>
        </p:nvSpPr>
        <p:spPr>
          <a:xfrm>
            <a:off x="203668" y="852037"/>
            <a:ext cx="2861310" cy="366217"/>
          </a:xfrm>
          <a:prstGeom prst="rect">
            <a:avLst/>
          </a:prstGeom>
          <a:noFill/>
        </p:spPr>
        <p:txBody>
          <a:bodyPr wrap="square" rtlCol="0">
            <a:spAutoFit/>
          </a:bodyPr>
          <a:lstStyle/>
          <a:p>
            <a:r>
              <a:rPr lang="zh-CN" altLang="en-US" b="1" dirty="0" smtClean="0">
                <a:solidFill>
                  <a:srgbClr val="FF0000"/>
                </a:solidFill>
              </a:rPr>
              <a:t>剪切非线性：</a:t>
            </a:r>
            <a:endParaRPr lang="zh-CN" altLang="en-US" b="1" dirty="0">
              <a:solidFill>
                <a:srgbClr val="FF0000"/>
              </a:solidFill>
            </a:endParaRPr>
          </a:p>
        </p:txBody>
      </p:sp>
      <p:graphicFrame>
        <p:nvGraphicFramePr>
          <p:cNvPr id="42" name="对象 41">
            <a:hlinkClick r:id="" action="ppaction://ole?verb=0"/>
          </p:cNvPr>
          <p:cNvGraphicFramePr>
            <a:graphicFrameLocks noChangeAspect="1"/>
          </p:cNvGraphicFramePr>
          <p:nvPr/>
        </p:nvGraphicFramePr>
        <p:xfrm>
          <a:off x="5784214" y="2531718"/>
          <a:ext cx="1219446" cy="853760"/>
        </p:xfrm>
        <a:graphic>
          <a:graphicData uri="http://schemas.openxmlformats.org/presentationml/2006/ole">
            <mc:AlternateContent xmlns:mc="http://schemas.openxmlformats.org/markup-compatibility/2006">
              <mc:Choice xmlns:v="urn:schemas-microsoft-com:vml" Requires="v">
                <p:oleObj spid="_x0000_s8236" name="" r:id="rId6" imgW="1270000" imgH="889000" progId="Equation.KSEE3">
                  <p:embed/>
                </p:oleObj>
              </mc:Choice>
              <mc:Fallback>
                <p:oleObj name="" r:id="rId6" imgW="1270000" imgH="889000" progId="Equation.KSEE3">
                  <p:embed/>
                  <p:pic>
                    <p:nvPicPr>
                      <p:cNvPr id="0" name="图片 8235"/>
                      <p:cNvPicPr/>
                      <p:nvPr/>
                    </p:nvPicPr>
                    <p:blipFill>
                      <a:blip r:embed="rId7"/>
                      <a:stretch>
                        <a:fillRect/>
                      </a:stretch>
                    </p:blipFill>
                    <p:spPr>
                      <a:xfrm>
                        <a:off x="5784214" y="2531718"/>
                        <a:ext cx="1219446" cy="853760"/>
                      </a:xfrm>
                      <a:prstGeom prst="rect">
                        <a:avLst/>
                      </a:prstGeom>
                    </p:spPr>
                  </p:pic>
                </p:oleObj>
              </mc:Fallback>
            </mc:AlternateContent>
          </a:graphicData>
        </a:graphic>
      </p:graphicFrame>
      <p:graphicFrame>
        <p:nvGraphicFramePr>
          <p:cNvPr id="43" name="对象 42">
            <a:hlinkClick r:id="" action="ppaction://ole?verb=0"/>
          </p:cNvPr>
          <p:cNvGraphicFramePr>
            <a:graphicFrameLocks noChangeAspect="1"/>
          </p:cNvGraphicFramePr>
          <p:nvPr/>
        </p:nvGraphicFramePr>
        <p:xfrm>
          <a:off x="5092988" y="3450593"/>
          <a:ext cx="3045446" cy="1086826"/>
        </p:xfrm>
        <a:graphic>
          <a:graphicData uri="http://schemas.openxmlformats.org/presentationml/2006/ole">
            <mc:AlternateContent xmlns:mc="http://schemas.openxmlformats.org/markup-compatibility/2006">
              <mc:Choice xmlns:v="urn:schemas-microsoft-com:vml" Requires="v">
                <p:oleObj spid="_x0000_s8237" name="" r:id="rId8" imgW="2705100" imgH="965200" progId="Equation.KSEE3">
                  <p:embed/>
                </p:oleObj>
              </mc:Choice>
              <mc:Fallback>
                <p:oleObj name="" r:id="rId8" imgW="2705100" imgH="965200" progId="Equation.KSEE3">
                  <p:embed/>
                  <p:pic>
                    <p:nvPicPr>
                      <p:cNvPr id="0" name="图片 8236"/>
                      <p:cNvPicPr/>
                      <p:nvPr/>
                    </p:nvPicPr>
                    <p:blipFill>
                      <a:blip r:embed="rId9"/>
                      <a:stretch>
                        <a:fillRect/>
                      </a:stretch>
                    </p:blipFill>
                    <p:spPr>
                      <a:xfrm>
                        <a:off x="5092988" y="3450593"/>
                        <a:ext cx="3045446" cy="1086826"/>
                      </a:xfrm>
                      <a:prstGeom prst="rect">
                        <a:avLst/>
                      </a:prstGeom>
                    </p:spPr>
                  </p:pic>
                </p:oleObj>
              </mc:Fallback>
            </mc:AlternateContent>
          </a:graphicData>
        </a:graphic>
      </p:graphicFrame>
      <p:graphicFrame>
        <p:nvGraphicFramePr>
          <p:cNvPr id="44" name="表格 43"/>
          <p:cNvGraphicFramePr/>
          <p:nvPr/>
        </p:nvGraphicFramePr>
        <p:xfrm>
          <a:off x="5092988" y="4735408"/>
          <a:ext cx="2973048" cy="1645920"/>
        </p:xfrm>
        <a:graphic>
          <a:graphicData uri="http://schemas.openxmlformats.org/drawingml/2006/table">
            <a:tbl>
              <a:tblPr firstRow="1" bandRow="1">
                <a:tableStyleId>{5C22544A-7EE6-4342-B048-85BDC9FD1C3A}</a:tableStyleId>
              </a:tblPr>
              <a:tblGrid>
                <a:gridCol w="1066026"/>
                <a:gridCol w="917608"/>
                <a:gridCol w="989414"/>
              </a:tblGrid>
              <a:tr h="521329">
                <a:tc>
                  <a:txBody>
                    <a:bodyPr/>
                    <a:lstStyle/>
                    <a:p>
                      <a:pPr>
                        <a:buNone/>
                      </a:pPr>
                      <a:r>
                        <a:rPr lang="en-US" altLang="zh-CN" sz="1400" dirty="0"/>
                        <a:t>   </a:t>
                      </a:r>
                      <a:r>
                        <a:rPr lang="zh-CN" altLang="en-US" sz="1400" dirty="0" smtClean="0"/>
                        <a:t>材料</a:t>
                      </a:r>
                      <a:r>
                        <a:rPr lang="zh-CN" altLang="en-US" sz="1400" dirty="0"/>
                        <a:t>参数</a:t>
                      </a:r>
                      <a:endParaRPr lang="zh-CN" altLang="en-US" sz="1400" dirty="0"/>
                    </a:p>
                    <a:p>
                      <a:pPr>
                        <a:buNone/>
                      </a:pPr>
                      <a:r>
                        <a:rPr lang="zh-CN" altLang="en-US" sz="1400" dirty="0"/>
                        <a:t>铺层</a:t>
                      </a:r>
                      <a:endParaRPr lang="zh-CN" altLang="en-US" sz="1400" dirty="0"/>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a:t>Sxy</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endParaRPr lang="en-US" altLang="zh-CN" sz="1400" kern="100" baseline="-25000" dirty="0" smtClean="0">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63</a:t>
                      </a:r>
                      <a:endParaRPr lang="en-US" altLang="zh-CN" sz="1400" dirty="0"/>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endParaRPr lang="en-US" altLang="zh-CN" sz="1400" kern="100" baseline="-25000" dirty="0" smtClean="0">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endParaRPr lang="en-US" altLang="zh-CN" sz="1400" dirty="0"/>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endParaRPr lang="en-US" altLang="zh-CN" sz="1400" dirty="0"/>
                    </a:p>
                  </a:txBody>
                  <a:tcPr/>
                </a:tc>
                <a:tc>
                  <a:txBody>
                    <a:bodyPr/>
                    <a:lstStyle/>
                    <a:p>
                      <a:pPr algn="ctr">
                        <a:buNone/>
                      </a:pPr>
                      <a:r>
                        <a:rPr lang="en-US" altLang="zh-CN" sz="1400" dirty="0" smtClean="0"/>
                        <a:t>54</a:t>
                      </a:r>
                      <a:endParaRPr lang="en-US" altLang="zh-CN" sz="1400" dirty="0"/>
                    </a:p>
                  </a:txBody>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菱形 17"/>
          <p:cNvSpPr/>
          <p:nvPr/>
        </p:nvSpPr>
        <p:spPr>
          <a:xfrm>
            <a:off x="48260" y="3759483"/>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70485" y="2148488"/>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0" name="矩形 19"/>
          <p:cNvSpPr/>
          <p:nvPr/>
        </p:nvSpPr>
        <p:spPr>
          <a:xfrm>
            <a:off x="2790190" y="2442493"/>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pic>
        <p:nvPicPr>
          <p:cNvPr id="21" name="图片 20"/>
          <p:cNvPicPr/>
          <p:nvPr/>
        </p:nvPicPr>
        <p:blipFill>
          <a:blip r:embed="rId1"/>
          <a:stretch>
            <a:fillRect/>
          </a:stretch>
        </p:blipFill>
        <p:spPr>
          <a:xfrm>
            <a:off x="3943350" y="2740308"/>
            <a:ext cx="461645" cy="179070"/>
          </a:xfrm>
          <a:prstGeom prst="rect">
            <a:avLst/>
          </a:prstGeom>
        </p:spPr>
      </p:pic>
      <p:sp>
        <p:nvSpPr>
          <p:cNvPr id="22" name="矩形 21"/>
          <p:cNvSpPr/>
          <p:nvPr/>
        </p:nvSpPr>
        <p:spPr>
          <a:xfrm>
            <a:off x="186055" y="5096793"/>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3" name="直接箭头连接符 22"/>
          <p:cNvCxnSpPr>
            <a:stCxn id="19" idx="2"/>
            <a:endCxn id="36" idx="0"/>
          </p:cNvCxnSpPr>
          <p:nvPr/>
        </p:nvCxnSpPr>
        <p:spPr>
          <a:xfrm>
            <a:off x="1181735" y="2740308"/>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1"/>
          <p:cNvSpPr txBox="1"/>
          <p:nvPr/>
        </p:nvSpPr>
        <p:spPr>
          <a:xfrm>
            <a:off x="2025650" y="3457223"/>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5" name="直接箭头连接符 24"/>
          <p:cNvCxnSpPr>
            <a:stCxn id="18" idx="2"/>
          </p:cNvCxnSpPr>
          <p:nvPr/>
        </p:nvCxnSpPr>
        <p:spPr>
          <a:xfrm flipH="1">
            <a:off x="1166495" y="4724683"/>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6" name="文本框 27"/>
          <p:cNvSpPr txBox="1"/>
          <p:nvPr/>
        </p:nvSpPr>
        <p:spPr>
          <a:xfrm>
            <a:off x="-4445" y="481040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27" name="肘形连接符 26"/>
          <p:cNvCxnSpPr>
            <a:stCxn id="18" idx="3"/>
            <a:endCxn id="20" idx="0"/>
          </p:cNvCxnSpPr>
          <p:nvPr/>
        </p:nvCxnSpPr>
        <p:spPr>
          <a:xfrm flipV="1">
            <a:off x="2292350" y="2442493"/>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28" name="矩形 27"/>
          <p:cNvSpPr/>
          <p:nvPr/>
        </p:nvSpPr>
        <p:spPr>
          <a:xfrm>
            <a:off x="2773045" y="3732813"/>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0" idx="2"/>
            <a:endCxn id="28" idx="0"/>
          </p:cNvCxnSpPr>
          <p:nvPr/>
        </p:nvCxnSpPr>
        <p:spPr>
          <a:xfrm flipH="1">
            <a:off x="3660140" y="3077493"/>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0" name="直接箭头连接符 29"/>
          <p:cNvCxnSpPr>
            <a:stCxn id="28" idx="2"/>
          </p:cNvCxnSpPr>
          <p:nvPr/>
        </p:nvCxnSpPr>
        <p:spPr>
          <a:xfrm>
            <a:off x="3660140" y="4339873"/>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1" name="直接箭头连接符 30"/>
          <p:cNvCxnSpPr>
            <a:stCxn id="32" idx="2"/>
            <a:endCxn id="19" idx="0"/>
          </p:cNvCxnSpPr>
          <p:nvPr/>
        </p:nvCxnSpPr>
        <p:spPr>
          <a:xfrm>
            <a:off x="1168400" y="1647473"/>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2" name="文本框 7"/>
          <p:cNvSpPr txBox="1"/>
          <p:nvPr/>
        </p:nvSpPr>
        <p:spPr>
          <a:xfrm>
            <a:off x="114935" y="1340768"/>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400">
                <a:latin typeface="Times New Roman" panose="02020603050405020304" pitchFamily="18" charset="0"/>
              </a:rPr>
              <a:t>after each increment </a:t>
            </a:r>
            <a:endParaRPr lang="en-US" altLang="zh-CN" sz="1400">
              <a:latin typeface="Times New Roman" panose="02020603050405020304" pitchFamily="18" charset="0"/>
            </a:endParaRPr>
          </a:p>
        </p:txBody>
      </p:sp>
      <p:sp>
        <p:nvSpPr>
          <p:cNvPr id="33" name="文本框 8"/>
          <p:cNvSpPr txBox="1"/>
          <p:nvPr/>
        </p:nvSpPr>
        <p:spPr>
          <a:xfrm>
            <a:off x="1457325" y="6033418"/>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400">
                <a:latin typeface="Times New Roman" panose="02020603050405020304" pitchFamily="18" charset="0"/>
              </a:rPr>
              <a:t>quit UMAT,back to  main program</a:t>
            </a:r>
            <a:endParaRPr lang="en-US" altLang="zh-CN" sz="1400">
              <a:latin typeface="Times New Roman" panose="02020603050405020304" pitchFamily="18" charset="0"/>
            </a:endParaRPr>
          </a:p>
        </p:txBody>
      </p:sp>
      <p:cxnSp>
        <p:nvCxnSpPr>
          <p:cNvPr id="34" name="直接箭头连接符 33"/>
          <p:cNvCxnSpPr>
            <a:stCxn id="22" idx="2"/>
          </p:cNvCxnSpPr>
          <p:nvPr/>
        </p:nvCxnSpPr>
        <p:spPr>
          <a:xfrm>
            <a:off x="2366645" y="5747033"/>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5" name="矩形 34"/>
          <p:cNvSpPr/>
          <p:nvPr/>
        </p:nvSpPr>
        <p:spPr>
          <a:xfrm>
            <a:off x="70485" y="1810668"/>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6" name="矩形 35"/>
          <p:cNvSpPr/>
          <p:nvPr/>
        </p:nvSpPr>
        <p:spPr>
          <a:xfrm>
            <a:off x="498475" y="3077493"/>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7" name="直接箭头连接符 36"/>
          <p:cNvCxnSpPr>
            <a:stCxn id="36" idx="2"/>
            <a:endCxn id="18" idx="0"/>
          </p:cNvCxnSpPr>
          <p:nvPr/>
        </p:nvCxnSpPr>
        <p:spPr>
          <a:xfrm flipH="1">
            <a:off x="1170305" y="3431188"/>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8" name="文本框 23"/>
          <p:cNvSpPr txBox="1"/>
          <p:nvPr/>
        </p:nvSpPr>
        <p:spPr>
          <a:xfrm>
            <a:off x="2790190" y="1442368"/>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a:latin typeface="Times New Roman" panose="02020603050405020304" pitchFamily="18" charset="0"/>
                <a:sym typeface="+mn-ea"/>
              </a:rPr>
              <a:t>UMAT Flowchart</a:t>
            </a:r>
            <a:endParaRPr lang="en-US" altLang="zh-CN" sz="1800">
              <a:latin typeface="Times New Roman" panose="02020603050405020304" pitchFamily="18" charset="0"/>
              <a:sym typeface="+mn-ea"/>
            </a:endParaRPr>
          </a:p>
        </p:txBody>
      </p:sp>
      <p:sp>
        <p:nvSpPr>
          <p:cNvPr id="39" name="文本框 2"/>
          <p:cNvSpPr txBox="1"/>
          <p:nvPr/>
        </p:nvSpPr>
        <p:spPr>
          <a:xfrm>
            <a:off x="154305" y="4031898"/>
            <a:ext cx="2028190" cy="52197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endParaRPr lang="en-US" altLang="zh-CN" sz="1400" smtClean="0">
              <a:ln>
                <a:noFill/>
              </a:ln>
              <a:effectLst/>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4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fld>
            <a:endParaRPr lang="en-US" altLang="zh-CN"/>
          </a:p>
        </p:txBody>
      </p:sp>
      <p:sp>
        <p:nvSpPr>
          <p:cNvPr id="41" name="矩形 40"/>
          <p:cNvSpPr/>
          <p:nvPr/>
        </p:nvSpPr>
        <p:spPr>
          <a:xfrm>
            <a:off x="5261610" y="5561613"/>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2" name="图片 41"/>
          <p:cNvPicPr/>
          <p:nvPr/>
        </p:nvPicPr>
        <p:blipFill>
          <a:blip r:embed="rId2"/>
          <a:stretch>
            <a:fillRect/>
          </a:stretch>
        </p:blipFill>
        <p:spPr>
          <a:xfrm>
            <a:off x="5713777" y="5636542"/>
            <a:ext cx="2976245" cy="1144905"/>
          </a:xfrm>
          <a:prstGeom prst="rect">
            <a:avLst/>
          </a:prstGeom>
          <a:solidFill>
            <a:schemeClr val="bg1"/>
          </a:solidFill>
        </p:spPr>
      </p:pic>
      <p:sp>
        <p:nvSpPr>
          <p:cNvPr id="43" name="文本框 18"/>
          <p:cNvSpPr txBox="1"/>
          <p:nvPr/>
        </p:nvSpPr>
        <p:spPr>
          <a:xfrm>
            <a:off x="4726305" y="1321018"/>
            <a:ext cx="4422140" cy="4124206"/>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endParaRPr lang="zh-CN" altLang="en-US" dirty="0">
              <a:latin typeface="Times New Roman" panose="02020603050405020304" pitchFamily="18" charset="0"/>
            </a:endParaRPr>
          </a:p>
          <a:p>
            <a:endParaRPr lang="zh-CN" altLang="en-US" dirty="0">
              <a:latin typeface="Times New Roman" panose="02020603050405020304" pitchFamily="18" charset="0"/>
            </a:endParaRPr>
          </a:p>
          <a:p>
            <a:r>
              <a:rPr lang="en-US" altLang="zh-CN" sz="1600" dirty="0">
                <a:latin typeface="Times New Roman" panose="02020603050405020304" pitchFamily="18" charset="0"/>
                <a:sym typeface="+mn-ea"/>
              </a:rPr>
              <a:t>1 </a:t>
            </a:r>
            <a:r>
              <a:rPr lang="zh-CN" altLang="zh-CN" sz="1600" dirty="0">
                <a:latin typeface="Times New Roman" panose="02020603050405020304" pitchFamily="18" charset="0"/>
                <a:sym typeface="+mn-ea"/>
              </a:rPr>
              <a:t>can be used to define the mechanical constitutive behavior of a material;</a:t>
            </a:r>
            <a:endParaRPr lang="zh-CN" altLang="zh-CN" sz="1600" dirty="0">
              <a:latin typeface="Times New Roman" panose="02020603050405020304" pitchFamily="18" charset="0"/>
              <a:sym typeface="+mn-ea"/>
            </a:endParaRPr>
          </a:p>
          <a:p>
            <a:endParaRPr lang="zh-CN" altLang="zh-CN" sz="1600" dirty="0">
              <a:latin typeface="Times New Roman" panose="02020603050405020304" pitchFamily="18" charset="0"/>
              <a:sym typeface="+mn-ea"/>
            </a:endParaRPr>
          </a:p>
          <a:p>
            <a:r>
              <a:rPr lang="en-US" altLang="zh-CN" sz="1600" dirty="0">
                <a:latin typeface="Times New Roman" panose="02020603050405020304" pitchFamily="18" charset="0"/>
                <a:sym typeface="+mn-ea"/>
              </a:rPr>
              <a:t>2 </a:t>
            </a:r>
            <a:r>
              <a:rPr lang="zh-CN" altLang="en-US" sz="1600" dirty="0">
                <a:latin typeface="Times New Roman" panose="02020603050405020304" pitchFamily="18" charset="0"/>
                <a:sym typeface="+mn-ea"/>
              </a:rPr>
              <a:t>will be called at all material calculation points of elements for which the material definition includes a user-defined material behavior;</a:t>
            </a:r>
            <a:endParaRPr lang="zh-CN" altLang="en-US" sz="1600" dirty="0">
              <a:latin typeface="Times New Roman" panose="02020603050405020304" pitchFamily="18" charset="0"/>
              <a:sym typeface="+mn-ea"/>
            </a:endParaRPr>
          </a:p>
          <a:p>
            <a:endParaRPr lang="zh-CN" altLang="en-US" sz="1600" dirty="0">
              <a:latin typeface="Times New Roman" panose="02020603050405020304" pitchFamily="18" charset="0"/>
              <a:sym typeface="+mn-ea"/>
            </a:endParaRPr>
          </a:p>
          <a:p>
            <a:r>
              <a:rPr lang="en-US" altLang="zh-CN" sz="1600" dirty="0">
                <a:latin typeface="Times New Roman" panose="02020603050405020304" pitchFamily="18" charset="0"/>
                <a:sym typeface="+mn-ea"/>
              </a:rPr>
              <a:t>3 </a:t>
            </a:r>
            <a:r>
              <a:rPr lang="zh-CN" altLang="en-US" sz="1600" dirty="0">
                <a:latin typeface="Times New Roman" panose="02020603050405020304" pitchFamily="18" charset="0"/>
                <a:sym typeface="+mn-ea"/>
              </a:rPr>
              <a:t>must update the stresses and solution-dependent state variables to their values at the end of the increment for which it is called;</a:t>
            </a:r>
            <a:endParaRPr lang="zh-CN" altLang="en-US" sz="1600" dirty="0">
              <a:latin typeface="Times New Roman" panose="02020603050405020304" pitchFamily="18" charset="0"/>
              <a:sym typeface="+mn-ea"/>
            </a:endParaRPr>
          </a:p>
          <a:p>
            <a:endParaRPr lang="zh-CN" altLang="en-US" sz="1600" dirty="0">
              <a:latin typeface="Times New Roman" panose="02020603050405020304" pitchFamily="18" charset="0"/>
              <a:sym typeface="+mn-ea"/>
            </a:endParaRPr>
          </a:p>
          <a:p>
            <a:r>
              <a:rPr lang="en-US" altLang="zh-CN" sz="1600" dirty="0">
                <a:latin typeface="Times New Roman" panose="02020603050405020304" pitchFamily="18" charset="0"/>
                <a:sym typeface="+mn-ea"/>
              </a:rPr>
              <a:t>4 </a:t>
            </a:r>
            <a:r>
              <a:rPr lang="en-US" altLang="zh-CN" sz="1600" dirty="0" err="1">
                <a:latin typeface="Times New Roman" panose="02020603050405020304" pitchFamily="18" charset="0"/>
                <a:sym typeface="+mn-ea"/>
              </a:rPr>
              <a:t>Jocobian</a:t>
            </a:r>
            <a:r>
              <a:rPr lang="en-US" altLang="zh-CN" sz="1600" dirty="0">
                <a:latin typeface="Times New Roman" panose="02020603050405020304" pitchFamily="18" charset="0"/>
                <a:sym typeface="+mn-ea"/>
              </a:rPr>
              <a:t> Matrix of the material must be supplied by users</a:t>
            </a:r>
            <a:r>
              <a:rPr lang="zh-CN" altLang="en-US" sz="1600" dirty="0">
                <a:latin typeface="Times New Roman" panose="02020603050405020304" pitchFamily="18" charset="0"/>
                <a:sym typeface="+mn-ea"/>
              </a:rPr>
              <a:t>：</a:t>
            </a:r>
            <a:endParaRPr lang="zh-CN" altLang="en-US" sz="1600" dirty="0">
              <a:latin typeface="Times New Roman" panose="02020603050405020304" pitchFamily="18" charset="0"/>
              <a:sym typeface="+mn-ea"/>
            </a:endParaRPr>
          </a:p>
          <a:p>
            <a:endParaRPr lang="zh-CN" altLang="en-US" dirty="0">
              <a:latin typeface="Times New Roman" panose="02020603050405020304" pitchFamily="18" charset="0"/>
            </a:endParaRPr>
          </a:p>
        </p:txBody>
      </p:sp>
      <p:sp>
        <p:nvSpPr>
          <p:cNvPr id="45" name="矩形 44"/>
          <p:cNvSpPr/>
          <p:nvPr/>
        </p:nvSpPr>
        <p:spPr>
          <a:xfrm>
            <a:off x="1844675" y="5122828"/>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6" name="直接箭头连接符 45"/>
          <p:cNvCxnSpPr>
            <a:stCxn id="41" idx="1"/>
          </p:cNvCxnSpPr>
          <p:nvPr/>
        </p:nvCxnSpPr>
        <p:spPr>
          <a:xfrm flipH="1" flipV="1">
            <a:off x="3110230" y="5338730"/>
            <a:ext cx="2151380" cy="870266"/>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47" name="矩形 46"/>
          <p:cNvSpPr/>
          <p:nvPr/>
        </p:nvSpPr>
        <p:spPr>
          <a:xfrm>
            <a:off x="4718050" y="1199614"/>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91494" y="808241"/>
            <a:ext cx="1834156" cy="369332"/>
          </a:xfrm>
          <a:prstGeom prst="rect">
            <a:avLst/>
          </a:prstGeom>
          <a:noFill/>
        </p:spPr>
        <p:txBody>
          <a:bodyPr wrap="none" rtlCol="0">
            <a:spAutoFit/>
          </a:bodyPr>
          <a:lstStyle/>
          <a:p>
            <a:r>
              <a:rPr lang="en-US" altLang="zh-CN" dirty="0" smtClean="0"/>
              <a:t>UMAT</a:t>
            </a:r>
            <a:r>
              <a:rPr lang="zh-CN" altLang="en-US" dirty="0" smtClean="0"/>
              <a:t>子程序：</a:t>
            </a:r>
            <a:endParaRPr lang="zh-CN" altLang="en-US" dirty="0"/>
          </a:p>
        </p:txBody>
      </p:sp>
      <p:sp>
        <p:nvSpPr>
          <p:cNvPr id="48"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3" name="图片 42" descr="C:\Users\dell\Desktop\UMAThashinlinear4\abaqus_result\材料参数2\80_I_hashin\0\lin-without SNL\Xt1062-S60-G0.5&amp;60-Dens1-Depth1.58\m_failure.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33989" y="3107708"/>
            <a:ext cx="1712329" cy="1425181"/>
          </a:xfrm>
          <a:prstGeom prst="rect">
            <a:avLst/>
          </a:prstGeom>
          <a:noFill/>
          <a:ln>
            <a:noFill/>
          </a:ln>
        </p:spPr>
      </p:pic>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374" y="1412776"/>
            <a:ext cx="1675910" cy="1485072"/>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374" y="4754085"/>
            <a:ext cx="1722944" cy="1524669"/>
          </a:xfrm>
          <a:prstGeom prst="rect">
            <a:avLst/>
          </a:prstGeom>
        </p:spPr>
      </p:pic>
      <p:pic>
        <p:nvPicPr>
          <p:cNvPr id="47" name="图片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2983" y="1434218"/>
            <a:ext cx="1653419" cy="1463630"/>
          </a:xfrm>
          <a:prstGeom prst="rect">
            <a:avLst/>
          </a:prstGeom>
        </p:spPr>
      </p:pic>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2672" y="3122007"/>
            <a:ext cx="1613930" cy="1428290"/>
          </a:xfrm>
          <a:prstGeom prst="rect">
            <a:avLst/>
          </a:prstGeom>
        </p:spPr>
      </p:pic>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2672" y="4796877"/>
            <a:ext cx="1613930" cy="1439087"/>
          </a:xfrm>
          <a:prstGeom prst="rect">
            <a:avLst/>
          </a:prstGeom>
        </p:spPr>
      </p:pic>
      <p:sp>
        <p:nvSpPr>
          <p:cNvPr id="50" name="矩形 49"/>
          <p:cNvSpPr/>
          <p:nvPr/>
        </p:nvSpPr>
        <p:spPr>
          <a:xfrm>
            <a:off x="685309" y="6416235"/>
            <a:ext cx="2244869"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51" name="矩形 50"/>
          <p:cNvSpPr/>
          <p:nvPr/>
        </p:nvSpPr>
        <p:spPr>
          <a:xfrm>
            <a:off x="3198008" y="6416234"/>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52" name="图片 51"/>
          <p:cNvPicPr>
            <a:picLocks noChangeAspect="1"/>
          </p:cNvPicPr>
          <p:nvPr/>
        </p:nvPicPr>
        <p:blipFill>
          <a:blip r:embed="rId7"/>
          <a:stretch>
            <a:fillRect/>
          </a:stretch>
        </p:blipFill>
        <p:spPr>
          <a:xfrm>
            <a:off x="5484966" y="4883494"/>
            <a:ext cx="1751330" cy="1299210"/>
          </a:xfrm>
          <a:prstGeom prst="rect">
            <a:avLst/>
          </a:prstGeom>
        </p:spPr>
      </p:pic>
      <p:pic>
        <p:nvPicPr>
          <p:cNvPr id="53" name="图片 52"/>
          <p:cNvPicPr/>
          <p:nvPr/>
        </p:nvPicPr>
        <p:blipFill>
          <a:blip r:embed="rId8"/>
          <a:stretch>
            <a:fillRect/>
          </a:stretch>
        </p:blipFill>
        <p:spPr>
          <a:xfrm>
            <a:off x="5457628" y="3138022"/>
            <a:ext cx="1668780" cy="1354455"/>
          </a:xfrm>
          <a:prstGeom prst="rect">
            <a:avLst/>
          </a:prstGeom>
        </p:spPr>
      </p:pic>
      <p:pic>
        <p:nvPicPr>
          <p:cNvPr id="54" name="图片 53"/>
          <p:cNvPicPr>
            <a:picLocks noChangeAspect="1"/>
          </p:cNvPicPr>
          <p:nvPr/>
        </p:nvPicPr>
        <p:blipFill>
          <a:blip r:embed="rId9"/>
          <a:stretch>
            <a:fillRect/>
          </a:stretch>
        </p:blipFill>
        <p:spPr>
          <a:xfrm>
            <a:off x="5382698" y="1521300"/>
            <a:ext cx="1818640" cy="1224280"/>
          </a:xfrm>
          <a:prstGeom prst="rect">
            <a:avLst/>
          </a:prstGeom>
        </p:spPr>
      </p:pic>
      <p:sp>
        <p:nvSpPr>
          <p:cNvPr id="55" name="文本框 54"/>
          <p:cNvSpPr txBox="1"/>
          <p:nvPr/>
        </p:nvSpPr>
        <p:spPr>
          <a:xfrm>
            <a:off x="7637634" y="1940992"/>
            <a:ext cx="959485" cy="368300"/>
          </a:xfrm>
          <a:prstGeom prst="rect">
            <a:avLst/>
          </a:prstGeom>
          <a:noFill/>
        </p:spPr>
        <p:txBody>
          <a:bodyPr wrap="square" rtlCol="0">
            <a:spAutoFit/>
          </a:bodyPr>
          <a:lstStyle/>
          <a:p>
            <a:r>
              <a:rPr lang="en-US" altLang="zh-CN" dirty="0"/>
              <a:t>60mm</a:t>
            </a:r>
            <a:endParaRPr lang="en-US" altLang="zh-CN" dirty="0"/>
          </a:p>
        </p:txBody>
      </p:sp>
      <p:sp>
        <p:nvSpPr>
          <p:cNvPr id="56" name="文本框 55"/>
          <p:cNvSpPr txBox="1"/>
          <p:nvPr/>
        </p:nvSpPr>
        <p:spPr>
          <a:xfrm>
            <a:off x="7637634" y="3652002"/>
            <a:ext cx="959485" cy="368300"/>
          </a:xfrm>
          <a:prstGeom prst="rect">
            <a:avLst/>
          </a:prstGeom>
          <a:noFill/>
        </p:spPr>
        <p:txBody>
          <a:bodyPr wrap="square" rtlCol="0">
            <a:spAutoFit/>
          </a:bodyPr>
          <a:lstStyle/>
          <a:p>
            <a:r>
              <a:rPr lang="en-US" altLang="zh-CN" dirty="0"/>
              <a:t>80mm</a:t>
            </a:r>
            <a:endParaRPr lang="en-US" altLang="zh-CN" dirty="0"/>
          </a:p>
        </p:txBody>
      </p:sp>
      <p:sp>
        <p:nvSpPr>
          <p:cNvPr id="57" name="文本框 56"/>
          <p:cNvSpPr txBox="1"/>
          <p:nvPr/>
        </p:nvSpPr>
        <p:spPr>
          <a:xfrm>
            <a:off x="7609512" y="5348949"/>
            <a:ext cx="1023099" cy="368300"/>
          </a:xfrm>
          <a:prstGeom prst="rect">
            <a:avLst/>
          </a:prstGeom>
          <a:noFill/>
        </p:spPr>
        <p:txBody>
          <a:bodyPr wrap="square" rtlCol="0">
            <a:spAutoFit/>
          </a:bodyPr>
          <a:lstStyle/>
          <a:p>
            <a:r>
              <a:rPr lang="en-US" altLang="zh-CN" dirty="0"/>
              <a:t>100mm</a:t>
            </a:r>
            <a:endParaRPr lang="en-US" altLang="zh-CN" dirty="0"/>
          </a:p>
        </p:txBody>
      </p:sp>
      <p:sp>
        <p:nvSpPr>
          <p:cNvPr id="58" name="文本框 57"/>
          <p:cNvSpPr txBox="1"/>
          <p:nvPr/>
        </p:nvSpPr>
        <p:spPr>
          <a:xfrm>
            <a:off x="159768" y="809468"/>
            <a:ext cx="3612515" cy="400110"/>
          </a:xfrm>
          <a:prstGeom prst="rect">
            <a:avLst/>
          </a:prstGeom>
          <a:noFill/>
        </p:spPr>
        <p:txBody>
          <a:bodyPr wrap="square" rtlCol="0">
            <a:spAutoFit/>
          </a:bodyPr>
          <a:lstStyle/>
          <a:p>
            <a:r>
              <a:rPr lang="en-US" altLang="zh-CN" sz="2000" dirty="0"/>
              <a:t>Failure evolution</a:t>
            </a:r>
            <a:r>
              <a:rPr lang="zh-CN" altLang="en-US" sz="2000" dirty="0"/>
              <a:t>：</a:t>
            </a:r>
            <a:endParaRPr lang="zh-CN" altLang="en-US" sz="2000" dirty="0"/>
          </a:p>
        </p:txBody>
      </p:sp>
      <p:cxnSp>
        <p:nvCxnSpPr>
          <p:cNvPr id="59" name="直接连接符 58"/>
          <p:cNvCxnSpPr/>
          <p:nvPr/>
        </p:nvCxnSpPr>
        <p:spPr>
          <a:xfrm flipH="1">
            <a:off x="0" y="3008657"/>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flipH="1">
            <a:off x="-1" y="4627531"/>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a:off x="2987824" y="1376755"/>
            <a:ext cx="40353" cy="5493945"/>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2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26" name="文本框 25"/>
          <p:cNvSpPr txBox="1"/>
          <p:nvPr/>
        </p:nvSpPr>
        <p:spPr>
          <a:xfrm>
            <a:off x="3858205" y="793178"/>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smtClean="0">
                <a:effectLst/>
                <a:latin typeface="Times New Roman" panose="02020603050405020304" pitchFamily="18" charset="0"/>
                <a:cs typeface="Times New Roman" panose="02020603050405020304" pitchFamily="18" charset="0"/>
                <a:sym typeface="+mn-ea"/>
              </a:rPr>
              <a:t>]</a:t>
            </a:r>
            <a:r>
              <a:rPr lang="en-US" sz="2800" kern="100" baseline="-25000" dirty="0" smtClean="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316843"/>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graphicFrame>
        <p:nvGraphicFramePr>
          <p:cNvPr id="6" name="表格 -1"/>
          <p:cNvGraphicFramePr/>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765211"/>
                <a:gridCol w="1033779"/>
                <a:gridCol w="894604"/>
                <a:gridCol w="735913"/>
                <a:gridCol w="983221"/>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87.36</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78.23</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 </a:t>
                      </a:r>
                      <a:r>
                        <a:rPr lang="en-US" sz="1800" b="1" kern="100" dirty="0" smtClean="0">
                          <a:effectLst/>
                          <a:latin typeface="Calibri" panose="020F0502020204030204" charset="0"/>
                          <a:ea typeface="宋体" panose="02010600030101010101" pitchFamily="2" charset="-122"/>
                          <a:cs typeface="Times New Roman" panose="02020603050405020304" pitchFamily="18" charset="0"/>
                        </a:rPr>
                        <a:t> 11.7</a:t>
                      </a:r>
                      <a:r>
                        <a:rPr lang="en-US" sz="1800" b="1" kern="100" dirty="0">
                          <a:effectLst/>
                          <a:latin typeface="Calibri" panose="020F0502020204030204" charset="0"/>
                          <a:ea typeface="宋体" panose="02010600030101010101" pitchFamily="2" charset="-122"/>
                          <a:cs typeface="Times New Roman" panose="02020603050405020304" pitchFamily="18" charset="0"/>
                        </a:rPr>
                        <a:t>%</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71.05</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69.73</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 1.9%</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52.31</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a:effectLst/>
                          <a:latin typeface="Calibri" panose="020F0502020204030204" charset="0"/>
                          <a:ea typeface="宋体" panose="02010600030101010101" pitchFamily="2" charset="-122"/>
                          <a:cs typeface="Times New Roman" panose="02020603050405020304" pitchFamily="18" charset="0"/>
                        </a:rPr>
                        <a:t>35.00</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a:effectLst/>
                          <a:latin typeface="Calibri" panose="020F0502020204030204" charset="0"/>
                          <a:ea typeface="宋体" panose="02010600030101010101" pitchFamily="2" charset="-122"/>
                          <a:cs typeface="Times New Roman" panose="02020603050405020304" pitchFamily="18" charset="0"/>
                        </a:rPr>
                        <a:t> 49.5%</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87.60</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33985"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12.0%</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72.00</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 3.3%</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52.42</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49.8%</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7" name="文本框 6"/>
          <p:cNvSpPr txBox="1"/>
          <p:nvPr/>
        </p:nvSpPr>
        <p:spPr>
          <a:xfrm>
            <a:off x="4110177" y="1113773"/>
            <a:ext cx="898753"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smtClean="0">
                <a:latin typeface="Times New Roman" panose="02020603050405020304" pitchFamily="18" charset="0"/>
                <a:cs typeface="Times New Roman" panose="02020603050405020304" pitchFamily="18" charset="0"/>
              </a:rPr>
              <a:t>[</a:t>
            </a:r>
            <a:r>
              <a:rPr lang="en-US" sz="2800" kern="100" dirty="0" smtClean="0">
                <a:effectLst/>
                <a:latin typeface="Times New Roman" panose="02020603050405020304" pitchFamily="18" charset="0"/>
                <a:cs typeface="Times New Roman" panose="02020603050405020304" pitchFamily="18" charset="0"/>
                <a:sym typeface="+mn-ea"/>
              </a:rPr>
              <a:t>0]</a:t>
            </a:r>
            <a:r>
              <a:rPr lang="en-US" altLang="zh-CN" sz="2800" kern="100" baseline="-25000" dirty="0">
                <a:latin typeface="Times New Roman" panose="02020603050405020304" pitchFamily="18" charset="0"/>
                <a:cs typeface="Times New Roman" panose="02020603050405020304" pitchFamily="18" charset="0"/>
                <a:sym typeface="+mn-ea"/>
              </a:rPr>
              <a:t>1</a:t>
            </a:r>
            <a:r>
              <a:rPr lang="en-US" altLang="zh-CN" sz="2800" kern="100" baseline="-25000" dirty="0" smtClean="0">
                <a:latin typeface="Times New Roman" panose="02020603050405020304" pitchFamily="18" charset="0"/>
                <a:cs typeface="Times New Roman" panose="02020603050405020304" pitchFamily="18" charset="0"/>
                <a:sym typeface="+mn-ea"/>
              </a:rPr>
              <a:t>0</a:t>
            </a:r>
            <a:r>
              <a:rPr lang="en-US" sz="2800" kern="100" baseline="-25000" dirty="0" smtClean="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44731" y="1031046"/>
            <a:ext cx="2849929" cy="368300"/>
          </a:xfrm>
          <a:prstGeom prst="rect">
            <a:avLst/>
          </a:prstGeom>
          <a:noFill/>
        </p:spPr>
        <p:txBody>
          <a:bodyPr wrap="square" rtlCol="0">
            <a:spAutoFit/>
          </a:bodyPr>
          <a:lstStyle/>
          <a:p>
            <a:r>
              <a:rPr lang="en-US" altLang="zh-CN" dirty="0"/>
              <a:t>Ultimate loading</a:t>
            </a:r>
            <a:r>
              <a:rPr lang="zh-CN" altLang="en-US" dirty="0"/>
              <a:t>：</a:t>
            </a:r>
            <a:endParaRPr lang="zh-CN" altLang="en-US" dirty="0"/>
          </a:p>
        </p:txBody>
      </p:sp>
      <p:sp>
        <p:nvSpPr>
          <p:cNvPr id="11" name="矩形 10"/>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2" name="矩形 11"/>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pic>
        <p:nvPicPr>
          <p:cNvPr id="2" name="图片 1"/>
          <p:cNvPicPr>
            <a:picLocks noChangeAspect="1"/>
          </p:cNvPicPr>
          <p:nvPr/>
        </p:nvPicPr>
        <p:blipFill>
          <a:blip r:embed="rId1"/>
          <a:stretch>
            <a:fillRect/>
          </a:stretch>
        </p:blipFill>
        <p:spPr>
          <a:xfrm>
            <a:off x="4575810" y="1637030"/>
            <a:ext cx="3839210" cy="2308860"/>
          </a:xfrm>
          <a:prstGeom prst="rect">
            <a:avLst/>
          </a:prstGeom>
        </p:spPr>
      </p:pic>
      <p:pic>
        <p:nvPicPr>
          <p:cNvPr id="9" name="图片 8"/>
          <p:cNvPicPr>
            <a:picLocks noChangeAspect="1"/>
          </p:cNvPicPr>
          <p:nvPr/>
        </p:nvPicPr>
        <p:blipFill>
          <a:blip r:embed="rId2"/>
          <a:stretch>
            <a:fillRect/>
          </a:stretch>
        </p:blipFill>
        <p:spPr>
          <a:xfrm>
            <a:off x="144780" y="1637030"/>
            <a:ext cx="4064000" cy="228219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1"/>
          <a:stretch>
            <a:fillRect/>
          </a:stretch>
        </p:blipFill>
        <p:spPr>
          <a:xfrm>
            <a:off x="6083935" y="3371850"/>
            <a:ext cx="1722120" cy="1420495"/>
          </a:xfrm>
          <a:prstGeom prst="rect">
            <a:avLst/>
          </a:prstGeom>
        </p:spPr>
      </p:pic>
      <p:pic>
        <p:nvPicPr>
          <p:cNvPr id="33" name="图片 32"/>
          <p:cNvPicPr>
            <a:picLocks noChangeAspect="1"/>
          </p:cNvPicPr>
          <p:nvPr/>
        </p:nvPicPr>
        <p:blipFill>
          <a:blip r:embed="rId2"/>
          <a:stretch>
            <a:fillRect/>
          </a:stretch>
        </p:blipFill>
        <p:spPr>
          <a:xfrm>
            <a:off x="6083935" y="1912620"/>
            <a:ext cx="1983740" cy="1279525"/>
          </a:xfrm>
          <a:prstGeom prst="rect">
            <a:avLst/>
          </a:prstGeom>
        </p:spPr>
      </p:pic>
      <p:pic>
        <p:nvPicPr>
          <p:cNvPr id="34" name="图片 33"/>
          <p:cNvPicPr>
            <a:picLocks noChangeAspect="1"/>
          </p:cNvPicPr>
          <p:nvPr/>
        </p:nvPicPr>
        <p:blipFill>
          <a:blip r:embed="rId3"/>
          <a:stretch>
            <a:fillRect/>
          </a:stretch>
        </p:blipFill>
        <p:spPr>
          <a:xfrm>
            <a:off x="6083935" y="4991735"/>
            <a:ext cx="1853565" cy="1237615"/>
          </a:xfrm>
          <a:prstGeom prst="rect">
            <a:avLst/>
          </a:prstGeom>
        </p:spPr>
      </p:pic>
      <p:cxnSp>
        <p:nvCxnSpPr>
          <p:cNvPr id="35" name="直接连接符 34"/>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6" name="直接连接符 35"/>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7" name="直接连接符 36"/>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8" name="文本框 37"/>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39" name="文本框 38"/>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40" name="文本框 39"/>
          <p:cNvSpPr txBox="1"/>
          <p:nvPr/>
        </p:nvSpPr>
        <p:spPr>
          <a:xfrm>
            <a:off x="8093710" y="5387340"/>
            <a:ext cx="1050290" cy="368300"/>
          </a:xfrm>
          <a:prstGeom prst="rect">
            <a:avLst/>
          </a:prstGeom>
          <a:noFill/>
        </p:spPr>
        <p:txBody>
          <a:bodyPr wrap="square" rtlCol="0">
            <a:spAutoFit/>
          </a:bodyPr>
          <a:lstStyle/>
          <a:p>
            <a:r>
              <a:rPr lang="en-US" altLang="zh-CN" dirty="0"/>
              <a:t>100mm</a:t>
            </a:r>
            <a:endParaRPr lang="en-US" altLang="zh-CN" dirty="0"/>
          </a:p>
        </p:txBody>
      </p:sp>
      <p:sp>
        <p:nvSpPr>
          <p:cNvPr id="41" name="文本框 40"/>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42" name="文本框 41"/>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endParaRPr lang="en-US" altLang="zh-CN">
              <a:solidFill>
                <a:schemeClr val="tx2"/>
              </a:solidFill>
            </a:endParaRPr>
          </a:p>
        </p:txBody>
      </p:sp>
      <p:sp>
        <p:nvSpPr>
          <p:cNvPr id="43" name="文本框 42"/>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endParaRPr lang="en-US" altLang="zh-CN">
              <a:solidFill>
                <a:schemeClr val="tx2"/>
              </a:solidFill>
            </a:endParaRPr>
          </a:p>
        </p:txBody>
      </p:sp>
      <p:sp>
        <p:nvSpPr>
          <p:cNvPr id="45" name="文本框 44"/>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46" name="文本框 45"/>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47" name="文本框 46"/>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48" name="文本框 47"/>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51" name="图片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52" name="图片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54" name="图片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55" name="图片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56" name="图片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8" name="图片 5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59" name="图片 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60" name="图片 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2" name="文本框 61"/>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altLang="zh-CN" sz="2000" b="1" dirty="0" smtClean="0">
                <a:latin typeface="Times New Roman" panose="02020603050405020304" pitchFamily="18" charset="0"/>
                <a:cs typeface="Times New Roman" panose="02020603050405020304" pitchFamily="18" charset="0"/>
                <a:sym typeface="+mn-ea"/>
              </a:rPr>
              <a:t>Exponential degenaration</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70"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71" name="文本框 70"/>
          <p:cNvSpPr txBox="1"/>
          <p:nvPr/>
        </p:nvSpPr>
        <p:spPr>
          <a:xfrm>
            <a:off x="5412739" y="1068364"/>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 name="表格 -1"/>
          <p:cNvGraphicFramePr/>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656266"/>
                <a:gridCol w="1142724"/>
                <a:gridCol w="894604"/>
                <a:gridCol w="654187"/>
                <a:gridCol w="1064947"/>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52.67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59.32</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11.2%</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43.83</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47.20</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7.1%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34.56</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37.54</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4.4%</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2.1%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177303" y="1195470"/>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44731" y="1031046"/>
            <a:ext cx="2849929" cy="368300"/>
          </a:xfrm>
          <a:prstGeom prst="rect">
            <a:avLst/>
          </a:prstGeom>
          <a:noFill/>
        </p:spPr>
        <p:txBody>
          <a:bodyPr wrap="square" rtlCol="0">
            <a:spAutoFit/>
          </a:bodyPr>
          <a:lstStyle/>
          <a:p>
            <a:r>
              <a:rPr lang="en-US" altLang="zh-CN" dirty="0"/>
              <a:t>Ultimate loading</a:t>
            </a:r>
            <a:r>
              <a:rPr lang="zh-CN" altLang="en-US" dirty="0"/>
              <a:t>：</a:t>
            </a:r>
            <a:endParaRPr lang="zh-CN" altLang="en-US" dirty="0"/>
          </a:p>
        </p:txBody>
      </p:sp>
      <p:pic>
        <p:nvPicPr>
          <p:cNvPr id="7" name="图片 6"/>
          <p:cNvPicPr>
            <a:picLocks noChangeAspect="1"/>
          </p:cNvPicPr>
          <p:nvPr/>
        </p:nvPicPr>
        <p:blipFill>
          <a:blip r:embed="rId1"/>
          <a:stretch>
            <a:fillRect/>
          </a:stretch>
        </p:blipFill>
        <p:spPr>
          <a:xfrm>
            <a:off x="4716016" y="1721316"/>
            <a:ext cx="4557573" cy="2373634"/>
          </a:xfrm>
          <a:prstGeom prst="rect">
            <a:avLst/>
          </a:prstGeom>
        </p:spPr>
      </p:pic>
      <p:pic>
        <p:nvPicPr>
          <p:cNvPr id="8" name="图片 7"/>
          <p:cNvPicPr>
            <a:picLocks noChangeAspect="1"/>
          </p:cNvPicPr>
          <p:nvPr/>
        </p:nvPicPr>
        <p:blipFill>
          <a:blip r:embed="rId2"/>
          <a:stretch>
            <a:fillRect/>
          </a:stretch>
        </p:blipFill>
        <p:spPr>
          <a:xfrm>
            <a:off x="61849" y="1721316"/>
            <a:ext cx="4497705" cy="2425700"/>
          </a:xfrm>
          <a:prstGeom prst="rect">
            <a:avLst/>
          </a:prstGeom>
        </p:spPr>
      </p:pic>
      <p:sp>
        <p:nvSpPr>
          <p:cNvPr id="9" name="矩形 8"/>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0" name="矩形 9"/>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44" name="Group 4"/>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46" name="Group 6"/>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49" name="Group 9"/>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1" name="Group 11"/>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4" name="Group 14"/>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6" name="Group 16"/>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lang="zh-CN" altLang="en-US" kern="0" dirty="0">
                    <a:solidFill>
                      <a:prstClr val="black"/>
                    </a:solidFill>
                    <a:latin typeface="Lucida Sans Unicode" panose="020B0602030504020204"/>
                    <a:ea typeface="黑体" panose="02010609060101010101" pitchFamily="49" charset="-122"/>
                  </a:rPr>
                  <a:t>内容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9" name="Group 19"/>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61" name="Group 21"/>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cxnSp>
        <p:nvCxnSpPr>
          <p:cNvPr id="13" name="直接连接符 1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14" name="直接连接符 13"/>
          <p:cNvCxnSpPr/>
          <p:nvPr/>
        </p:nvCxnSpPr>
        <p:spPr>
          <a:xfrm flipH="1">
            <a:off x="-61653" y="3373616"/>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15" name="直接连接符 14"/>
          <p:cNvCxnSpPr/>
          <p:nvPr/>
        </p:nvCxnSpPr>
        <p:spPr>
          <a:xfrm flipH="1">
            <a:off x="-61653" y="495779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16" name="文本框 15"/>
          <p:cNvSpPr txBox="1"/>
          <p:nvPr/>
        </p:nvSpPr>
        <p:spPr>
          <a:xfrm>
            <a:off x="8170544" y="2348712"/>
            <a:ext cx="959485" cy="368300"/>
          </a:xfrm>
          <a:prstGeom prst="rect">
            <a:avLst/>
          </a:prstGeom>
          <a:noFill/>
        </p:spPr>
        <p:txBody>
          <a:bodyPr wrap="square" rtlCol="0">
            <a:spAutoFit/>
          </a:bodyPr>
          <a:lstStyle/>
          <a:p>
            <a:r>
              <a:rPr lang="en-US" altLang="zh-CN" dirty="0"/>
              <a:t>60mm</a:t>
            </a:r>
            <a:endParaRPr lang="en-US" altLang="zh-CN" dirty="0"/>
          </a:p>
        </p:txBody>
      </p:sp>
      <p:sp>
        <p:nvSpPr>
          <p:cNvPr id="17" name="文本框 16"/>
          <p:cNvSpPr txBox="1"/>
          <p:nvPr/>
        </p:nvSpPr>
        <p:spPr>
          <a:xfrm>
            <a:off x="8170544" y="3781648"/>
            <a:ext cx="959485" cy="368300"/>
          </a:xfrm>
          <a:prstGeom prst="rect">
            <a:avLst/>
          </a:prstGeom>
          <a:noFill/>
        </p:spPr>
        <p:txBody>
          <a:bodyPr wrap="square" rtlCol="0">
            <a:spAutoFit/>
          </a:bodyPr>
          <a:lstStyle/>
          <a:p>
            <a:r>
              <a:rPr lang="en-US" altLang="zh-CN" dirty="0"/>
              <a:t>80mm</a:t>
            </a:r>
            <a:endParaRPr lang="en-US" altLang="zh-CN" dirty="0"/>
          </a:p>
        </p:txBody>
      </p:sp>
      <p:sp>
        <p:nvSpPr>
          <p:cNvPr id="18" name="文本框 17"/>
          <p:cNvSpPr txBox="1"/>
          <p:nvPr/>
        </p:nvSpPr>
        <p:spPr>
          <a:xfrm>
            <a:off x="8170545" y="5475442"/>
            <a:ext cx="1115002" cy="368300"/>
          </a:xfrm>
          <a:prstGeom prst="rect">
            <a:avLst/>
          </a:prstGeom>
          <a:noFill/>
        </p:spPr>
        <p:txBody>
          <a:bodyPr wrap="square" rtlCol="0">
            <a:spAutoFit/>
          </a:bodyPr>
          <a:lstStyle/>
          <a:p>
            <a:r>
              <a:rPr lang="en-US" altLang="zh-CN" dirty="0"/>
              <a:t>100mm</a:t>
            </a:r>
            <a:endParaRPr lang="en-US" altLang="zh-CN" dirty="0"/>
          </a:p>
        </p:txBody>
      </p:sp>
      <p:sp>
        <p:nvSpPr>
          <p:cNvPr id="19" name="文本框 18"/>
          <p:cNvSpPr txBox="1"/>
          <p:nvPr/>
        </p:nvSpPr>
        <p:spPr>
          <a:xfrm>
            <a:off x="334928" y="1393200"/>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2970530" y="1391870"/>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1"/>
          <a:stretch>
            <a:fillRect/>
          </a:stretch>
        </p:blipFill>
        <p:spPr>
          <a:xfrm>
            <a:off x="5875410" y="1798661"/>
            <a:ext cx="2143760" cy="1441450"/>
          </a:xfrm>
          <a:prstGeom prst="rect">
            <a:avLst/>
          </a:prstGeom>
        </p:spPr>
      </p:pic>
      <p:pic>
        <p:nvPicPr>
          <p:cNvPr id="22" name="图片 21"/>
          <p:cNvPicPr>
            <a:picLocks noChangeAspect="1"/>
          </p:cNvPicPr>
          <p:nvPr/>
        </p:nvPicPr>
        <p:blipFill>
          <a:blip r:embed="rId2"/>
          <a:stretch>
            <a:fillRect/>
          </a:stretch>
        </p:blipFill>
        <p:spPr>
          <a:xfrm>
            <a:off x="5976651" y="5118472"/>
            <a:ext cx="2074124" cy="1387852"/>
          </a:xfrm>
          <a:prstGeom prst="rect">
            <a:avLst/>
          </a:prstGeom>
        </p:spPr>
      </p:pic>
      <p:pic>
        <p:nvPicPr>
          <p:cNvPr id="23" name="图片 22"/>
          <p:cNvPicPr>
            <a:picLocks noChangeAspect="1"/>
          </p:cNvPicPr>
          <p:nvPr/>
        </p:nvPicPr>
        <p:blipFill>
          <a:blip r:embed="rId3"/>
          <a:stretch>
            <a:fillRect/>
          </a:stretch>
        </p:blipFill>
        <p:spPr>
          <a:xfrm rot="10800000" flipH="1">
            <a:off x="6084168" y="3435767"/>
            <a:ext cx="1726246" cy="1444035"/>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1771772"/>
            <a:ext cx="1715472" cy="1522180"/>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60" y="3422821"/>
            <a:ext cx="1715472" cy="1526266"/>
          </a:xfrm>
          <a:prstGeom prst="rect">
            <a:avLst/>
          </a:prstGeom>
        </p:spPr>
      </p:pic>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309" y="4972857"/>
            <a:ext cx="1723960" cy="1533467"/>
          </a:xfrm>
          <a:prstGeom prst="rect">
            <a:avLst/>
          </a:prstGeom>
        </p:spPr>
      </p:pic>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3888" y="3376156"/>
            <a:ext cx="1726978" cy="1522025"/>
          </a:xfrm>
          <a:prstGeom prst="rect">
            <a:avLst/>
          </a:prstGeom>
        </p:spPr>
      </p:pic>
      <p:pic>
        <p:nvPicPr>
          <p:cNvPr id="28" name="图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63888" y="4979636"/>
            <a:ext cx="1722141" cy="1519908"/>
          </a:xfrm>
          <a:prstGeom prst="rect">
            <a:avLst/>
          </a:prstGeom>
        </p:spPr>
      </p:pic>
      <p:pic>
        <p:nvPicPr>
          <p:cNvPr id="29" name="图片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6565" y="1770690"/>
            <a:ext cx="1729464" cy="1533458"/>
          </a:xfrm>
          <a:prstGeom prst="rect">
            <a:avLst/>
          </a:prstGeom>
        </p:spPr>
      </p:pic>
      <p:sp>
        <p:nvSpPr>
          <p:cNvPr id="30" name="文本框 29"/>
          <p:cNvSpPr txBox="1"/>
          <p:nvPr/>
        </p:nvSpPr>
        <p:spPr>
          <a:xfrm>
            <a:off x="2585393" y="908720"/>
            <a:ext cx="1194519"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234468" y="945252"/>
            <a:ext cx="2736061" cy="400110"/>
          </a:xfrm>
          <a:prstGeom prst="rect">
            <a:avLst/>
          </a:prstGeom>
          <a:noFill/>
        </p:spPr>
        <p:txBody>
          <a:bodyPr wrap="square" rtlCol="0">
            <a:spAutoFit/>
          </a:bodyPr>
          <a:lstStyle/>
          <a:p>
            <a:r>
              <a:rPr lang="en-US" altLang="zh-CN" sz="2000" dirty="0"/>
              <a:t>Failure evolution</a:t>
            </a:r>
            <a:r>
              <a:rPr lang="zh-CN" altLang="en-US" sz="2000" dirty="0"/>
              <a:t>：</a:t>
            </a:r>
            <a:endParaRPr lang="en-US" altLang="zh-CN" sz="24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809882" y="1520905"/>
            <a:ext cx="4118565" cy="2017413"/>
          </a:xfrm>
          <a:prstGeom prst="rect">
            <a:avLst/>
          </a:prstGeom>
        </p:spPr>
      </p:pic>
      <p:graphicFrame>
        <p:nvGraphicFramePr>
          <p:cNvPr id="5" name="表格 4"/>
          <p:cNvGraphicFramePr>
            <a:graphicFrameLocks noGrp="1"/>
          </p:cNvGraphicFramePr>
          <p:nvPr/>
        </p:nvGraphicFramePr>
        <p:xfrm>
          <a:off x="-36512" y="4297268"/>
          <a:ext cx="9126521" cy="1363980"/>
        </p:xfrm>
        <a:graphic>
          <a:graphicData uri="http://schemas.openxmlformats.org/drawingml/2006/table">
            <a:tbl>
              <a:tblPr firstRow="1" firstCol="1" bandRow="1">
                <a:tableStyleId>{5C22544A-7EE6-4342-B048-85BDC9FD1C3A}</a:tableStyleId>
              </a:tblPr>
              <a:tblGrid>
                <a:gridCol w="880855"/>
                <a:gridCol w="916525"/>
                <a:gridCol w="888969"/>
                <a:gridCol w="1017399"/>
                <a:gridCol w="840148"/>
                <a:gridCol w="763771"/>
                <a:gridCol w="992902"/>
                <a:gridCol w="916525"/>
                <a:gridCol w="916525"/>
                <a:gridCol w="992902"/>
              </a:tblGrid>
              <a:tr h="292100">
                <a:tc>
                  <a:txBody>
                    <a:bodyPr/>
                    <a:lstStyle/>
                    <a:p>
                      <a:pPr algn="ctr"/>
                      <a:r>
                        <a:rPr lang="zh-CN" altLang="en-US" sz="1600" dirty="0" smtClean="0">
                          <a:effectLst/>
                          <a:sym typeface="Symbol" panose="05050102010706020507" pitchFamily="18" charset="2"/>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600" dirty="0">
                          <a:effectLst/>
                        </a:rPr>
                        <a:t>60</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pPr algn="ctr"/>
                      <a:r>
                        <a:rPr lang="en-US" sz="1600">
                          <a:effectLst/>
                        </a:rPr>
                        <a:t>80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pPr algn="ctr"/>
                      <a:r>
                        <a:rPr lang="en-US" sz="1600">
                          <a:effectLst/>
                        </a:rPr>
                        <a:t>100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92100">
                <a:tc>
                  <a:txBody>
                    <a:bodyPr/>
                    <a:lstStyle/>
                    <a:p>
                      <a:r>
                        <a:rPr lang="en-US" sz="1600">
                          <a:effectLst/>
                        </a:rPr>
                        <a:t>[±45]5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Simul.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Relative error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Linear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21.41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28.72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17.03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dirty="0">
                          <a:effectLst/>
                        </a:rPr>
                        <a:t>23.79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28.4%</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12.75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17.60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27.6%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27.34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600">
                          <a:effectLst/>
                        </a:rPr>
                        <a:t>4.8%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21.73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600" dirty="0">
                          <a:effectLst/>
                        </a:rPr>
                        <a:t>8.7%</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16.09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600" dirty="0">
                          <a:effectLst/>
                        </a:rPr>
                        <a:t>8.6%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6" name="图片 5"/>
          <p:cNvPicPr>
            <a:picLocks noChangeAspect="1"/>
          </p:cNvPicPr>
          <p:nvPr/>
        </p:nvPicPr>
        <p:blipFill>
          <a:blip r:embed="rId2"/>
          <a:stretch>
            <a:fillRect/>
          </a:stretch>
        </p:blipFill>
        <p:spPr>
          <a:xfrm>
            <a:off x="161492" y="1451223"/>
            <a:ext cx="4487320" cy="2193801"/>
          </a:xfrm>
          <a:prstGeom prst="rect">
            <a:avLst/>
          </a:prstGeom>
        </p:spPr>
      </p:pic>
      <p:sp>
        <p:nvSpPr>
          <p:cNvPr id="7" name="文本框 6"/>
          <p:cNvSpPr txBox="1"/>
          <p:nvPr/>
        </p:nvSpPr>
        <p:spPr>
          <a:xfrm>
            <a:off x="2604653" y="826250"/>
            <a:ext cx="1319275"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67398" y="900460"/>
            <a:ext cx="2437256" cy="368300"/>
          </a:xfrm>
          <a:prstGeom prst="rect">
            <a:avLst/>
          </a:prstGeom>
          <a:noFill/>
        </p:spPr>
        <p:txBody>
          <a:bodyPr wrap="square" rtlCol="0">
            <a:spAutoFit/>
          </a:bodyPr>
          <a:lstStyle/>
          <a:p>
            <a:r>
              <a:rPr lang="en-US" altLang="zh-CN" dirty="0"/>
              <a:t>Ultimate loading</a:t>
            </a:r>
            <a:r>
              <a:rPr lang="zh-CN" altLang="en-US" dirty="0"/>
              <a:t>：</a:t>
            </a:r>
            <a:endParaRPr lang="zh-CN" altLang="en-US" dirty="0"/>
          </a:p>
        </p:txBody>
      </p:sp>
      <p:sp>
        <p:nvSpPr>
          <p:cNvPr id="9" name="矩形 8"/>
          <p:cNvSpPr/>
          <p:nvPr/>
        </p:nvSpPr>
        <p:spPr>
          <a:xfrm>
            <a:off x="1127141"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Simulation</a:t>
            </a:r>
            <a:endParaRPr lang="zh-CN" altLang="en-US" sz="2000" dirty="0"/>
          </a:p>
        </p:txBody>
      </p:sp>
      <p:sp>
        <p:nvSpPr>
          <p:cNvPr id="10" name="矩形 9"/>
          <p:cNvSpPr/>
          <p:nvPr/>
        </p:nvSpPr>
        <p:spPr>
          <a:xfrm>
            <a:off x="6094165"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Experiment</a:t>
            </a:r>
            <a:endParaRPr lang="zh-CN" alt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5" name="文本框 4"/>
          <p:cNvSpPr txBox="1"/>
          <p:nvPr/>
        </p:nvSpPr>
        <p:spPr>
          <a:xfrm>
            <a:off x="179512" y="764704"/>
            <a:ext cx="3014994" cy="400110"/>
          </a:xfrm>
          <a:prstGeom prst="rect">
            <a:avLst/>
          </a:prstGeom>
          <a:noFill/>
        </p:spPr>
        <p:txBody>
          <a:bodyPr wrap="square" rtlCol="0">
            <a:spAutoFit/>
          </a:bodyPr>
          <a:lstStyle/>
          <a:p>
            <a:r>
              <a:rPr lang="zh-CN" altLang="en-US" sz="2000" b="1" dirty="0" smtClean="0">
                <a:solidFill>
                  <a:srgbClr val="FF0000"/>
                </a:solidFill>
              </a:rPr>
              <a:t>剪切非线性</a:t>
            </a:r>
            <a:r>
              <a:rPr lang="en-US" altLang="zh-CN" sz="2000" b="1" dirty="0" smtClean="0">
                <a:solidFill>
                  <a:srgbClr val="FF0000"/>
                </a:solidFill>
                <a:sym typeface="+mn-ea"/>
              </a:rPr>
              <a:t>:</a:t>
            </a:r>
            <a:r>
              <a:rPr lang="en-US" altLang="zh-CN" sz="2000" b="1" dirty="0" smtClean="0">
                <a:solidFill>
                  <a:srgbClr val="FF0000"/>
                </a:solidFill>
              </a:rPr>
              <a:t> </a:t>
            </a:r>
            <a:endParaRPr lang="en-US" altLang="zh-CN" sz="2000" b="1" dirty="0">
              <a:solidFill>
                <a:srgbClr val="FF0000"/>
              </a:solidFill>
            </a:endParaRPr>
          </a:p>
        </p:txBody>
      </p:sp>
      <p:pic>
        <p:nvPicPr>
          <p:cNvPr id="6" name="图片 5"/>
          <p:cNvPicPr>
            <a:picLocks noChangeAspect="1"/>
          </p:cNvPicPr>
          <p:nvPr/>
        </p:nvPicPr>
        <p:blipFill>
          <a:blip r:embed="rId1"/>
          <a:stretch>
            <a:fillRect/>
          </a:stretch>
        </p:blipFill>
        <p:spPr>
          <a:xfrm>
            <a:off x="1403648" y="3052463"/>
            <a:ext cx="4972789" cy="2595300"/>
          </a:xfrm>
          <a:prstGeom prst="rect">
            <a:avLst/>
          </a:prstGeom>
        </p:spPr>
      </p:pic>
      <p:graphicFrame>
        <p:nvGraphicFramePr>
          <p:cNvPr id="7" name="对象 6">
            <a:hlinkClick r:id="" action="ppaction://ole?verb=0"/>
          </p:cNvPr>
          <p:cNvGraphicFramePr>
            <a:graphicFrameLocks noChangeAspect="1"/>
          </p:cNvGraphicFramePr>
          <p:nvPr/>
        </p:nvGraphicFramePr>
        <p:xfrm>
          <a:off x="682756" y="1835030"/>
          <a:ext cx="2008505" cy="695960"/>
        </p:xfrm>
        <a:graphic>
          <a:graphicData uri="http://schemas.openxmlformats.org/presentationml/2006/ole">
            <mc:AlternateContent xmlns:mc="http://schemas.openxmlformats.org/markup-compatibility/2006">
              <mc:Choice xmlns:v="urn:schemas-microsoft-com:vml" Requires="v">
                <p:oleObj spid="_x0000_s7260" name="" r:id="rId2" imgW="1320165" imgH="457200" progId="Equation.KSEE3">
                  <p:embed/>
                </p:oleObj>
              </mc:Choice>
              <mc:Fallback>
                <p:oleObj name="" r:id="rId2" imgW="1320165" imgH="457200" progId="Equation.KSEE3">
                  <p:embed/>
                  <p:pic>
                    <p:nvPicPr>
                      <p:cNvPr id="0" name="图片 7259"/>
                      <p:cNvPicPr/>
                      <p:nvPr/>
                    </p:nvPicPr>
                    <p:blipFill>
                      <a:blip r:embed="rId3"/>
                      <a:stretch>
                        <a:fillRect/>
                      </a:stretch>
                    </p:blipFill>
                    <p:spPr>
                      <a:xfrm>
                        <a:off x="682756" y="1835030"/>
                        <a:ext cx="2008505" cy="695960"/>
                      </a:xfrm>
                      <a:prstGeom prst="rect">
                        <a:avLst/>
                      </a:prstGeom>
                    </p:spPr>
                  </p:pic>
                </p:oleObj>
              </mc:Fallback>
            </mc:AlternateContent>
          </a:graphicData>
        </a:graphic>
      </p:graphicFrame>
      <p:sp>
        <p:nvSpPr>
          <p:cNvPr id="8" name="文本框 7"/>
          <p:cNvSpPr txBox="1"/>
          <p:nvPr/>
        </p:nvSpPr>
        <p:spPr>
          <a:xfrm>
            <a:off x="192604" y="1189591"/>
            <a:ext cx="8445500" cy="583565"/>
          </a:xfrm>
          <a:prstGeom prst="rect">
            <a:avLst/>
          </a:prstGeom>
          <a:noFill/>
        </p:spPr>
        <p:txBody>
          <a:bodyPr wrap="square" rtlCol="0">
            <a:spAutoFit/>
          </a:bodyPr>
          <a:lstStyle/>
          <a:p>
            <a:r>
              <a:rPr lang="en-US" altLang="zh-CN" sz="1600" dirty="0" smtClean="0"/>
              <a:t>Shear </a:t>
            </a:r>
            <a:r>
              <a:rPr lang="en-US" altLang="zh-CN" sz="1600" dirty="0"/>
              <a:t>nonlinearity constitutive </a:t>
            </a:r>
            <a:r>
              <a:rPr lang="en-US" altLang="zh-CN" sz="1600" dirty="0" smtClean="0"/>
              <a:t>relations </a:t>
            </a:r>
            <a:r>
              <a:rPr lang="en-US" altLang="zh-CN" sz="1600" dirty="0"/>
              <a:t>for the laminates were defined with the </a:t>
            </a:r>
            <a:r>
              <a:rPr lang="en-US" altLang="zh-CN" sz="1600" dirty="0" err="1"/>
              <a:t>Ramberg</a:t>
            </a:r>
            <a:r>
              <a:rPr lang="en-US" altLang="zh-CN" sz="1600" dirty="0"/>
              <a:t>-Osgood equation:</a:t>
            </a:r>
            <a:endParaRPr lang="en-US" altLang="zh-CN" sz="1600" dirty="0"/>
          </a:p>
        </p:txBody>
      </p:sp>
      <p:graphicFrame>
        <p:nvGraphicFramePr>
          <p:cNvPr id="9" name="对象 8">
            <a:hlinkClick r:id="" action="ppaction://ole?verb=0"/>
          </p:cNvPr>
          <p:cNvGraphicFramePr>
            <a:graphicFrameLocks noChangeAspect="1"/>
          </p:cNvGraphicFramePr>
          <p:nvPr/>
        </p:nvGraphicFramePr>
        <p:xfrm>
          <a:off x="3986594" y="1896319"/>
          <a:ext cx="2639695" cy="684530"/>
        </p:xfrm>
        <a:graphic>
          <a:graphicData uri="http://schemas.openxmlformats.org/presentationml/2006/ole">
            <mc:AlternateContent xmlns:mc="http://schemas.openxmlformats.org/markup-compatibility/2006">
              <mc:Choice xmlns:v="urn:schemas-microsoft-com:vml" Requires="v">
                <p:oleObj spid="_x0000_s7261" name="" r:id="rId4" imgW="1714500" imgH="444500" progId="Equation.KSEE3">
                  <p:embed/>
                </p:oleObj>
              </mc:Choice>
              <mc:Fallback>
                <p:oleObj name="" r:id="rId4" imgW="1714500" imgH="444500" progId="Equation.KSEE3">
                  <p:embed/>
                  <p:pic>
                    <p:nvPicPr>
                      <p:cNvPr id="0" name="图片 7260"/>
                      <p:cNvPicPr/>
                      <p:nvPr/>
                    </p:nvPicPr>
                    <p:blipFill>
                      <a:blip r:embed="rId5"/>
                      <a:stretch>
                        <a:fillRect/>
                      </a:stretch>
                    </p:blipFill>
                    <p:spPr>
                      <a:xfrm>
                        <a:off x="3986594" y="1896319"/>
                        <a:ext cx="2639695" cy="684530"/>
                      </a:xfrm>
                      <a:prstGeom prst="rect">
                        <a:avLst/>
                      </a:prstGeom>
                    </p:spPr>
                  </p:pic>
                </p:oleObj>
              </mc:Fallback>
            </mc:AlternateContent>
          </a:graphicData>
        </a:graphic>
      </p:graphicFrame>
      <p:sp>
        <p:nvSpPr>
          <p:cNvPr id="10" name="文本框 9"/>
          <p:cNvSpPr txBox="1"/>
          <p:nvPr/>
        </p:nvSpPr>
        <p:spPr>
          <a:xfrm>
            <a:off x="360992" y="2644165"/>
            <a:ext cx="8538845" cy="368300"/>
          </a:xfrm>
          <a:prstGeom prst="rect">
            <a:avLst/>
          </a:prstGeom>
          <a:noFill/>
        </p:spPr>
        <p:txBody>
          <a:bodyPr wrap="square" rtlCol="0">
            <a:spAutoFit/>
          </a:bodyPr>
          <a:lstStyle/>
          <a:p>
            <a:r>
              <a:rPr lang="en-US" altLang="zh-CN" dirty="0"/>
              <a:t>n is a parameter define the shape of the nonlinear stress-strain relationship.</a:t>
            </a:r>
            <a:endParaRPr lang="zh-CN" altLang="en-US" dirty="0"/>
          </a:p>
        </p:txBody>
      </p:sp>
      <p:sp>
        <p:nvSpPr>
          <p:cNvPr id="12" name="文本框 11"/>
          <p:cNvSpPr txBox="1"/>
          <p:nvPr/>
        </p:nvSpPr>
        <p:spPr>
          <a:xfrm>
            <a:off x="360992" y="5647763"/>
            <a:ext cx="8538845" cy="368300"/>
          </a:xfrm>
          <a:prstGeom prst="rect">
            <a:avLst/>
          </a:prstGeom>
          <a:noFill/>
        </p:spPr>
        <p:txBody>
          <a:bodyPr wrap="square" rtlCol="0">
            <a:spAutoFit/>
          </a:bodyPr>
          <a:lstStyle/>
          <a:p>
            <a:r>
              <a:rPr lang="en-US" dirty="0"/>
              <a:t>The displacement-load curve is closer to the experiment when </a:t>
            </a:r>
            <a:r>
              <a:rPr lang="en-US" dirty="0" smtClean="0"/>
              <a:t>n=2.</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4" name="文本框 3"/>
          <p:cNvSpPr txBox="1"/>
          <p:nvPr/>
        </p:nvSpPr>
        <p:spPr>
          <a:xfrm>
            <a:off x="180340" y="836712"/>
            <a:ext cx="2273300" cy="368300"/>
          </a:xfrm>
          <a:prstGeom prst="rect">
            <a:avLst/>
          </a:prstGeom>
          <a:noFill/>
        </p:spPr>
        <p:txBody>
          <a:bodyPr wrap="square" rtlCol="0">
            <a:spAutoFit/>
          </a:bodyPr>
          <a:lstStyle/>
          <a:p>
            <a:r>
              <a:rPr lang="en-US" altLang="zh-CN" dirty="0"/>
              <a:t>Shear N</a:t>
            </a:r>
            <a:r>
              <a:rPr lang="en-US" altLang="zh-CN" dirty="0">
                <a:sym typeface="+mn-ea"/>
              </a:rPr>
              <a:t>onlinearity:</a:t>
            </a:r>
            <a:r>
              <a:rPr lang="en-US" altLang="zh-CN" dirty="0"/>
              <a:t> </a:t>
            </a:r>
            <a:endParaRPr lang="en-US" altLang="zh-CN" dirty="0"/>
          </a:p>
        </p:txBody>
      </p:sp>
      <p:pic>
        <p:nvPicPr>
          <p:cNvPr id="5" name="图片 4"/>
          <p:cNvPicPr>
            <a:picLocks noChangeAspect="1"/>
          </p:cNvPicPr>
          <p:nvPr/>
        </p:nvPicPr>
        <p:blipFill>
          <a:blip r:embed="rId1"/>
          <a:stretch>
            <a:fillRect/>
          </a:stretch>
        </p:blipFill>
        <p:spPr>
          <a:xfrm>
            <a:off x="1514269" y="3340385"/>
            <a:ext cx="4352925" cy="2354580"/>
          </a:xfrm>
          <a:prstGeom prst="rect">
            <a:avLst/>
          </a:prstGeom>
        </p:spPr>
      </p:pic>
      <p:pic>
        <p:nvPicPr>
          <p:cNvPr id="6" name="图片 5" descr="m_failure5"/>
          <p:cNvPicPr>
            <a:picLocks noChangeAspect="1"/>
          </p:cNvPicPr>
          <p:nvPr/>
        </p:nvPicPr>
        <p:blipFill>
          <a:blip r:embed="rId2"/>
          <a:stretch>
            <a:fillRect/>
          </a:stretch>
        </p:blipFill>
        <p:spPr>
          <a:xfrm>
            <a:off x="3181350" y="1424824"/>
            <a:ext cx="1351280" cy="1191260"/>
          </a:xfrm>
          <a:prstGeom prst="rect">
            <a:avLst/>
          </a:prstGeom>
        </p:spPr>
      </p:pic>
      <p:pic>
        <p:nvPicPr>
          <p:cNvPr id="7" name="图片 6" descr="m-failure5"/>
          <p:cNvPicPr>
            <a:picLocks noChangeAspect="1"/>
          </p:cNvPicPr>
          <p:nvPr/>
        </p:nvPicPr>
        <p:blipFill>
          <a:blip r:embed="rId3"/>
          <a:stretch>
            <a:fillRect/>
          </a:stretch>
        </p:blipFill>
        <p:spPr>
          <a:xfrm>
            <a:off x="776605" y="1443239"/>
            <a:ext cx="1327785" cy="1172210"/>
          </a:xfrm>
          <a:prstGeom prst="rect">
            <a:avLst/>
          </a:prstGeom>
        </p:spPr>
      </p:pic>
      <p:pic>
        <p:nvPicPr>
          <p:cNvPr id="8" name="图片 7"/>
          <p:cNvPicPr>
            <a:picLocks noChangeAspect="1"/>
          </p:cNvPicPr>
          <p:nvPr/>
        </p:nvPicPr>
        <p:blipFill>
          <a:blip r:embed="rId4"/>
          <a:stretch>
            <a:fillRect/>
          </a:stretch>
        </p:blipFill>
        <p:spPr>
          <a:xfrm rot="10800000" flipH="1">
            <a:off x="5469890" y="1411871"/>
            <a:ext cx="1392555" cy="1165225"/>
          </a:xfrm>
          <a:prstGeom prst="rect">
            <a:avLst/>
          </a:prstGeom>
        </p:spPr>
      </p:pic>
      <p:sp>
        <p:nvSpPr>
          <p:cNvPr id="9" name="矩形 8"/>
          <p:cNvSpPr/>
          <p:nvPr/>
        </p:nvSpPr>
        <p:spPr>
          <a:xfrm>
            <a:off x="5390871" y="2604469"/>
            <a:ext cx="1550001"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endParaRPr lang="en-US" altLang="zh-CN" sz="1200" dirty="0" smtClean="0">
              <a:cs typeface="Times New Roman" panose="02020603050405020304" pitchFamily="18" charset="0"/>
              <a:sym typeface="+mn-ea"/>
            </a:endParaRPr>
          </a:p>
        </p:txBody>
      </p:sp>
      <p:sp>
        <p:nvSpPr>
          <p:cNvPr id="10" name="矩形 9"/>
          <p:cNvSpPr/>
          <p:nvPr/>
        </p:nvSpPr>
        <p:spPr>
          <a:xfrm>
            <a:off x="3064231" y="2676477"/>
            <a:ext cx="1550001" cy="275590"/>
          </a:xfrm>
          <a:prstGeom prst="rect">
            <a:avLst/>
          </a:prstGeom>
          <a:solidFill>
            <a:schemeClr val="accent1">
              <a:lumMod val="60000"/>
              <a:lumOff val="40000"/>
            </a:schemeClr>
          </a:solidFill>
          <a:ln>
            <a:noFill/>
          </a:ln>
        </p:spPr>
        <p:txBody>
          <a:bodyPr wrap="square">
            <a:spAutoFit/>
          </a:bodyPr>
          <a:lstStyle/>
          <a:p>
            <a:pPr algn="ctr"/>
            <a:r>
              <a:rPr lang="en-US" sz="1200" dirty="0" smtClean="0">
                <a:latin typeface="Times New Roman" panose="02020603050405020304" pitchFamily="18" charset="0"/>
                <a:cs typeface="Times New Roman" panose="02020603050405020304" pitchFamily="18" charset="0"/>
                <a:sym typeface="+mn-ea"/>
              </a:rPr>
              <a:t>N=2</a:t>
            </a:r>
            <a:endParaRPr lang="en-US" sz="1200" dirty="0"/>
          </a:p>
        </p:txBody>
      </p:sp>
      <p:sp>
        <p:nvSpPr>
          <p:cNvPr id="12" name="矩形 11"/>
          <p:cNvSpPr/>
          <p:nvPr/>
        </p:nvSpPr>
        <p:spPr>
          <a:xfrm>
            <a:off x="551815" y="2648469"/>
            <a:ext cx="1901825" cy="275590"/>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endParaRPr lang="en-US" altLang="zh-CN" sz="1200" dirty="0">
              <a:sym typeface="+mn-ea"/>
            </a:endParaRPr>
          </a:p>
        </p:txBody>
      </p:sp>
      <p:sp>
        <p:nvSpPr>
          <p:cNvPr id="13" name="文本框 12"/>
          <p:cNvSpPr txBox="1"/>
          <p:nvPr/>
        </p:nvSpPr>
        <p:spPr>
          <a:xfrm>
            <a:off x="1115616" y="5766973"/>
            <a:ext cx="6596191" cy="338554"/>
          </a:xfrm>
          <a:prstGeom prst="rect">
            <a:avLst/>
          </a:prstGeom>
          <a:noFill/>
        </p:spPr>
        <p:txBody>
          <a:bodyPr wrap="square" rtlCol="0">
            <a:spAutoFit/>
          </a:bodyPr>
          <a:lstStyle/>
          <a:p>
            <a:r>
              <a:rPr lang="en-US" altLang="zh-CN" sz="1600" dirty="0" err="1"/>
              <a:t>Problem:The</a:t>
            </a:r>
            <a:r>
              <a:rPr lang="en-US" altLang="zh-CN" sz="1600" dirty="0"/>
              <a:t> load of the curve doesn't drop in the simulation result.</a:t>
            </a:r>
            <a:endParaRPr lang="en-US" altLang="zh-CN" sz="1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2" name="文本框 1"/>
          <p:cNvSpPr txBox="1"/>
          <p:nvPr/>
        </p:nvSpPr>
        <p:spPr>
          <a:xfrm>
            <a:off x="611560" y="1441678"/>
            <a:ext cx="7416824" cy="3277820"/>
          </a:xfrm>
          <a:prstGeom prst="rect">
            <a:avLst/>
          </a:prstGeom>
          <a:noFill/>
        </p:spPr>
        <p:txBody>
          <a:bodyPr wrap="square" rtlCol="0">
            <a:spAutoFit/>
          </a:bodyPr>
          <a:lstStyle/>
          <a:p>
            <a:pPr marL="342900" indent="-342900">
              <a:spcBef>
                <a:spcPts val="1800"/>
              </a:spcBef>
              <a:buFont typeface="Wingdings" panose="05000000000000000000" pitchFamily="2" charset="2"/>
              <a:buChar char="Ø"/>
            </a:pPr>
            <a:r>
              <a:rPr lang="zh-CN" altLang="en-US" dirty="0" smtClean="0"/>
              <a:t>大开口复合材料层合板的破坏是典型的</a:t>
            </a:r>
            <a:r>
              <a:rPr lang="zh-CN" altLang="en-US" b="1" dirty="0" smtClean="0"/>
              <a:t>脆性断裂</a:t>
            </a:r>
            <a:r>
              <a:rPr lang="zh-CN" altLang="en-US" dirty="0" smtClean="0"/>
              <a:t>行为</a:t>
            </a:r>
            <a:r>
              <a:rPr lang="zh-CN" altLang="en-US" dirty="0"/>
              <a:t>；</a:t>
            </a:r>
            <a:r>
              <a:rPr lang="en-US" altLang="zh-CN" dirty="0" smtClean="0"/>
              <a:t> </a:t>
            </a:r>
            <a:endParaRPr lang="en-US" altLang="zh-CN" sz="1050" dirty="0"/>
          </a:p>
          <a:p>
            <a:pPr marL="342900" indent="-342900">
              <a:spcBef>
                <a:spcPts val="1800"/>
              </a:spcBef>
              <a:buFont typeface="Wingdings" panose="05000000000000000000" pitchFamily="2" charset="2"/>
              <a:buChar char="Ø"/>
            </a:pPr>
            <a:r>
              <a:rPr lang="zh-CN" altLang="en-US" dirty="0" smtClean="0"/>
              <a:t>失效的起始点在应力集中区域，极限载荷受到层合板铺层设计的影响，并且随着开口直径尺寸的增加而减小；</a:t>
            </a:r>
            <a:endParaRPr lang="en-US" altLang="zh-CN" dirty="0" smtClean="0"/>
          </a:p>
          <a:p>
            <a:pPr marL="342900" indent="-342900">
              <a:spcBef>
                <a:spcPts val="1800"/>
              </a:spcBef>
              <a:buFont typeface="Wingdings" panose="05000000000000000000" pitchFamily="2" charset="2"/>
              <a:buChar char="Ø"/>
            </a:pPr>
            <a:r>
              <a:rPr lang="zh-CN" altLang="en-US" dirty="0" smtClean="0">
                <a:sym typeface="+mn-ea"/>
              </a:rPr>
              <a:t>失效的演化过程与开口直径的尺寸无关，并且层合板中每一层的失效通常都包含着不同的失效模式；</a:t>
            </a:r>
            <a:endParaRPr lang="en-US" altLang="zh-CN" dirty="0" smtClean="0">
              <a:sym typeface="+mn-ea"/>
            </a:endParaRPr>
          </a:p>
          <a:p>
            <a:pPr marL="342900" indent="-342900">
              <a:spcBef>
                <a:spcPts val="1800"/>
              </a:spcBef>
              <a:buFont typeface="Wingdings" panose="05000000000000000000" pitchFamily="2" charset="2"/>
              <a:buChar char="Ø"/>
            </a:pPr>
            <a:r>
              <a:rPr lang="zh-CN" altLang="en-US" dirty="0" smtClean="0">
                <a:sym typeface="+mn-ea"/>
              </a:rPr>
              <a:t>使用连续损伤模型可以准确得模拟大开口复合材料层合板的失效演化行为。指数退化模型比线性退化模型可以更加准确得预测大开口层合板的极限载荷。对于</a:t>
            </a:r>
            <a:r>
              <a:rPr lang="en-US" altLang="zh-CN" dirty="0">
                <a:sym typeface="+mn-ea"/>
              </a:rPr>
              <a:t>[±45]5 </a:t>
            </a:r>
            <a:r>
              <a:rPr lang="zh-CN" altLang="en-US" smtClean="0">
                <a:sym typeface="+mn-ea"/>
              </a:rPr>
              <a:t>铺层层合板的计算，</a:t>
            </a:r>
            <a:r>
              <a:rPr lang="zh-CN" altLang="en-US" dirty="0" smtClean="0">
                <a:sym typeface="+mn-ea"/>
              </a:rPr>
              <a:t>必须考虑剪切非线性。</a:t>
            </a:r>
            <a:endParaRPr lang="zh-CN" altLang="en-US" dirty="0"/>
          </a:p>
        </p:txBody>
      </p:sp>
      <p:sp>
        <p:nvSpPr>
          <p:cNvPr id="3" name="文本框 2"/>
          <p:cNvSpPr txBox="1"/>
          <p:nvPr/>
        </p:nvSpPr>
        <p:spPr>
          <a:xfrm>
            <a:off x="285720" y="1000108"/>
            <a:ext cx="5366400" cy="369332"/>
          </a:xfrm>
          <a:prstGeom prst="rect">
            <a:avLst/>
          </a:prstGeom>
          <a:noFill/>
        </p:spPr>
        <p:txBody>
          <a:bodyPr wrap="square" rtlCol="0">
            <a:spAutoFit/>
          </a:bodyPr>
          <a:lstStyle/>
          <a:p>
            <a:r>
              <a:rPr lang="zh-CN" altLang="en-US" b="1" dirty="0" smtClean="0"/>
              <a:t>根据以上的试验和计算结果，可以得到如下结论</a:t>
            </a:r>
            <a:endParaRPr lang="zh-CN" altLang="en-US"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44" name="Group 4"/>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46" name="Group 6"/>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49" name="Group 9"/>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1" name="Group 11"/>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4" name="Group 14"/>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6" name="Group 16"/>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9" name="Group 19"/>
          <p:cNvGrpSpPr/>
          <p:nvPr/>
        </p:nvGrpSpPr>
        <p:grpSpPr bwMode="auto">
          <a:xfrm>
            <a:off x="1928794" y="4614875"/>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61" name="Group 21"/>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rPr>
                  <a:t>创新点</a:t>
                </a: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及工作计划</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59"/>
                                        </p:tgtEl>
                                        <p:attrNameLst>
                                          <p:attrName>style.color</p:attrName>
                                        </p:attrNameLst>
                                      </p:cBhvr>
                                      <p:to>
                                        <a:schemeClr val="accent2"/>
                                      </p:to>
                                    </p:animClr>
                                    <p:animClr clrSpc="rgb" dir="cw">
                                      <p:cBhvr>
                                        <p:cTn id="7" dur="100" fill="hold"/>
                                        <p:tgtEl>
                                          <p:spTgt spid="59"/>
                                        </p:tgtEl>
                                        <p:attrNameLst>
                                          <p:attrName>fillcolor</p:attrName>
                                        </p:attrNameLst>
                                      </p:cBhvr>
                                      <p:to>
                                        <a:schemeClr val="accent2"/>
                                      </p:to>
                                    </p:animClr>
                                    <p:set>
                                      <p:cBhvr>
                                        <p:cTn id="8" dur="100" fill="hold"/>
                                        <p:tgtEl>
                                          <p:spTgt spid="59"/>
                                        </p:tgtEl>
                                        <p:attrNameLst>
                                          <p:attrName>fill.type</p:attrName>
                                        </p:attrNameLst>
                                      </p:cBhvr>
                                      <p:to>
                                        <p:strVal val="solid"/>
                                      </p:to>
                                    </p:set>
                                    <p:set>
                                      <p:cBhvr>
                                        <p:cTn id="9" dur="100" fill="hold"/>
                                        <p:tgtEl>
                                          <p:spTgt spid="59"/>
                                        </p:tgtEl>
                                        <p:attrNameLst>
                                          <p:attrName>fill.on</p:attrName>
                                        </p:attrNameLst>
                                      </p:cBhvr>
                                      <p:to>
                                        <p:strVal val="true"/>
                                      </p:to>
                                    </p:set>
                                    <p:animRot by="120000">
                                      <p:cBhvr>
                                        <p:cTn id="10" dur="100" fill="hold">
                                          <p:stCondLst>
                                            <p:cond delay="0"/>
                                          </p:stCondLst>
                                        </p:cTn>
                                        <p:tgtEl>
                                          <p:spTgt spid="59"/>
                                        </p:tgtEl>
                                        <p:attrNameLst>
                                          <p:attrName>r</p:attrName>
                                        </p:attrNameLst>
                                      </p:cBhvr>
                                    </p:animRot>
                                    <p:animRot by="-240000">
                                      <p:cBhvr>
                                        <p:cTn id="11" dur="200" fill="hold">
                                          <p:stCondLst>
                                            <p:cond delay="200"/>
                                          </p:stCondLst>
                                        </p:cTn>
                                        <p:tgtEl>
                                          <p:spTgt spid="59"/>
                                        </p:tgtEl>
                                        <p:attrNameLst>
                                          <p:attrName>r</p:attrName>
                                        </p:attrNameLst>
                                      </p:cBhvr>
                                    </p:animRot>
                                    <p:animRot by="240000">
                                      <p:cBhvr>
                                        <p:cTn id="12" dur="200" fill="hold">
                                          <p:stCondLst>
                                            <p:cond delay="400"/>
                                          </p:stCondLst>
                                        </p:cTn>
                                        <p:tgtEl>
                                          <p:spTgt spid="59"/>
                                        </p:tgtEl>
                                        <p:attrNameLst>
                                          <p:attrName>r</p:attrName>
                                        </p:attrNameLst>
                                      </p:cBhvr>
                                    </p:animRot>
                                    <p:animRot by="-240000">
                                      <p:cBhvr>
                                        <p:cTn id="13" dur="200" fill="hold">
                                          <p:stCondLst>
                                            <p:cond delay="600"/>
                                          </p:stCondLst>
                                        </p:cTn>
                                        <p:tgtEl>
                                          <p:spTgt spid="59"/>
                                        </p:tgtEl>
                                        <p:attrNameLst>
                                          <p:attrName>r</p:attrName>
                                        </p:attrNameLst>
                                      </p:cBhvr>
                                    </p:animRot>
                                    <p:animRot by="120000">
                                      <p:cBhvr>
                                        <p:cTn id="14" dur="200" fill="hold">
                                          <p:stCondLst>
                                            <p:cond delay="800"/>
                                          </p:stCondLst>
                                        </p:cTn>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10"/>
          <p:cNvSpPr>
            <a:spLocks noChangeArrowheads="1"/>
          </p:cNvSpPr>
          <p:nvPr/>
        </p:nvSpPr>
        <p:spPr bwMode="gray">
          <a:xfrm>
            <a:off x="118600" y="4593416"/>
            <a:ext cx="3668186" cy="71438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anose="02010600030101010101" pitchFamily="2" charset="-122"/>
                <a:ea typeface="宋体" panose="02010600030101010101" pitchFamily="2" charset="-122"/>
                <a:cs typeface="Times New Roman" panose="02020603050405020304" pitchFamily="18" charset="0"/>
              </a:rPr>
              <a:t>预期创新点及成果</a:t>
            </a:r>
            <a:endParaRPr kumimoji="0" lang="zh-CN" altLang="en-US" b="1" i="0" u="none" strike="noStrike" kern="1200" cap="none" spc="0" normalizeH="0" baseline="0" noProof="0" dirty="0">
              <a:ln>
                <a:noFill/>
              </a:ln>
              <a:solidFill>
                <a:srgbClr val="7030A0"/>
              </a:solidFill>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23" name="Line 3"/>
          <p:cNvSpPr>
            <a:spLocks noChangeShapeType="1"/>
          </p:cNvSpPr>
          <p:nvPr/>
        </p:nvSpPr>
        <p:spPr bwMode="gray">
          <a:xfrm>
            <a:off x="3488006" y="2277782"/>
            <a:ext cx="310600" cy="186360"/>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4" name="Line 4"/>
          <p:cNvSpPr>
            <a:spLocks noChangeShapeType="1"/>
          </p:cNvSpPr>
          <p:nvPr/>
        </p:nvSpPr>
        <p:spPr bwMode="gray">
          <a:xfrm flipV="1">
            <a:off x="3689896" y="4301786"/>
            <a:ext cx="277468" cy="248480"/>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5" name="Line 6"/>
          <p:cNvSpPr>
            <a:spLocks noChangeShapeType="1"/>
          </p:cNvSpPr>
          <p:nvPr/>
        </p:nvSpPr>
        <p:spPr bwMode="gray">
          <a:xfrm rot="2103433" flipV="1">
            <a:off x="3316971" y="3370266"/>
            <a:ext cx="308359" cy="240552"/>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7" name="Line 7"/>
          <p:cNvSpPr>
            <a:spLocks noChangeShapeType="1"/>
          </p:cNvSpPr>
          <p:nvPr/>
        </p:nvSpPr>
        <p:spPr bwMode="gray">
          <a:xfrm rot="-6456755" flipH="1" flipV="1">
            <a:off x="5334772" y="2162995"/>
            <a:ext cx="298175" cy="93870"/>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8" name="Line 8"/>
          <p:cNvSpPr>
            <a:spLocks noChangeShapeType="1"/>
          </p:cNvSpPr>
          <p:nvPr/>
        </p:nvSpPr>
        <p:spPr bwMode="gray">
          <a:xfrm rot="4384254" flipH="1">
            <a:off x="5212395" y="4219798"/>
            <a:ext cx="359526" cy="280170"/>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9" name="Line 9"/>
          <p:cNvSpPr>
            <a:spLocks noChangeShapeType="1"/>
          </p:cNvSpPr>
          <p:nvPr/>
        </p:nvSpPr>
        <p:spPr bwMode="gray">
          <a:xfrm rot="120645" flipH="1">
            <a:off x="4826164" y="2518544"/>
            <a:ext cx="336810" cy="246939"/>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32" name="AutoShape 10"/>
          <p:cNvSpPr>
            <a:spLocks noChangeArrowheads="1"/>
          </p:cNvSpPr>
          <p:nvPr/>
        </p:nvSpPr>
        <p:spPr bwMode="gray">
          <a:xfrm>
            <a:off x="201491" y="1448622"/>
            <a:ext cx="4025376" cy="71438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Line 11"/>
          <p:cNvSpPr>
            <a:spLocks noChangeShapeType="1"/>
          </p:cNvSpPr>
          <p:nvPr/>
        </p:nvSpPr>
        <p:spPr bwMode="gray">
          <a:xfrm rot="2147097" flipH="1">
            <a:off x="4963644" y="3430381"/>
            <a:ext cx="303813" cy="215925"/>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34" name="Oval 15" descr="p3"/>
          <p:cNvSpPr>
            <a:spLocks noChangeArrowheads="1"/>
          </p:cNvSpPr>
          <p:nvPr/>
        </p:nvSpPr>
        <p:spPr bwMode="gray">
          <a:xfrm>
            <a:off x="3643306" y="2929964"/>
            <a:ext cx="1253863" cy="1213416"/>
          </a:xfrm>
          <a:prstGeom prst="ellipse">
            <a:avLst/>
          </a:prstGeom>
          <a:ln>
            <a:noFill/>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600" b="1" dirty="0" smtClean="0">
                <a:solidFill>
                  <a:srgbClr val="7030A0"/>
                </a:solidFill>
                <a:latin typeface="Arial" panose="020B0604020202020204" pitchFamily="34" charset="0"/>
                <a:ea typeface="宋体" panose="02010600030101010101" pitchFamily="2" charset="-122"/>
              </a:rPr>
              <a:t>预期成果与</a:t>
            </a:r>
            <a:endParaRPr lang="en-US" altLang="zh-CN" sz="1600" b="1" dirty="0" smtClean="0">
              <a:solidFill>
                <a:srgbClr val="7030A0"/>
              </a:solidFill>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1600" b="1" dirty="0" smtClean="0">
                <a:solidFill>
                  <a:srgbClr val="7030A0"/>
                </a:solidFill>
                <a:latin typeface="Arial" panose="020B0604020202020204" pitchFamily="34" charset="0"/>
                <a:ea typeface="宋体" panose="02010600030101010101" pitchFamily="2" charset="-122"/>
              </a:rPr>
              <a:t>创新点</a:t>
            </a:r>
            <a:endParaRPr kumimoji="0" lang="zh-CN" altLang="zh-CN" sz="1600" b="1" i="0" u="none" strike="noStrike" cap="none" normalizeH="0" baseline="0" dirty="0" smtClean="0">
              <a:ln>
                <a:noFill/>
              </a:ln>
              <a:solidFill>
                <a:srgbClr val="7030A0"/>
              </a:solidFill>
              <a:latin typeface="Arial" panose="020B0604020202020204" pitchFamily="34" charset="0"/>
              <a:ea typeface="宋体" panose="02010600030101010101" pitchFamily="2" charset="-122"/>
            </a:endParaRPr>
          </a:p>
        </p:txBody>
      </p:sp>
      <p:sp>
        <p:nvSpPr>
          <p:cNvPr id="35" name="Rectangle 16"/>
          <p:cNvSpPr>
            <a:spLocks noChangeArrowheads="1"/>
          </p:cNvSpPr>
          <p:nvPr/>
        </p:nvSpPr>
        <p:spPr bwMode="gray">
          <a:xfrm>
            <a:off x="357158" y="1487694"/>
            <a:ext cx="3811062" cy="830997"/>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pPr>
            <a:r>
              <a:rPr lang="en-US" altLang="zh-CN" sz="1600" b="1" dirty="0" smtClean="0">
                <a:solidFill>
                  <a:srgbClr val="1C1C1C"/>
                </a:solidFill>
                <a:latin typeface="宋体" panose="02010600030101010101" pitchFamily="2" charset="-122"/>
                <a:ea typeface="宋体" panose="02010600030101010101" pitchFamily="2" charset="-122"/>
              </a:rPr>
              <a:t>1.</a:t>
            </a:r>
            <a:r>
              <a:rPr lang="zh-CN" altLang="en-US" sz="1600" b="1" dirty="0" smtClean="0">
                <a:solidFill>
                  <a:srgbClr val="1C1C1C"/>
                </a:solidFill>
                <a:latin typeface="宋体" panose="02010600030101010101" pitchFamily="2" charset="-122"/>
                <a:ea typeface="宋体" panose="02010600030101010101" pitchFamily="2" charset="-122"/>
              </a:rPr>
              <a:t> </a:t>
            </a:r>
            <a:r>
              <a:rPr lang="zh-CN" altLang="en-US" sz="1600" b="1" dirty="0" smtClean="0">
                <a:solidFill>
                  <a:srgbClr val="1C1C1C"/>
                </a:solidFill>
                <a:latin typeface="宋体" panose="02010600030101010101" pitchFamily="2" charset="-122"/>
              </a:rPr>
              <a:t>通过</a:t>
            </a:r>
            <a:r>
              <a:rPr lang="zh-CN" altLang="en-US" sz="1600" b="1" dirty="0">
                <a:solidFill>
                  <a:srgbClr val="1C1C1C"/>
                </a:solidFill>
                <a:latin typeface="宋体" panose="02010600030101010101" pitchFamily="2" charset="-122"/>
              </a:rPr>
              <a:t>实验</a:t>
            </a:r>
            <a:r>
              <a:rPr lang="zh-CN" altLang="en-US" sz="1600" b="1" dirty="0" smtClean="0">
                <a:solidFill>
                  <a:srgbClr val="1C1C1C"/>
                </a:solidFill>
                <a:latin typeface="宋体" panose="02010600030101010101" pitchFamily="2" charset="-122"/>
              </a:rPr>
              <a:t>以及数值计算对</a:t>
            </a:r>
            <a:r>
              <a:rPr lang="zh-CN" altLang="en-US" sz="1600" b="1" dirty="0">
                <a:solidFill>
                  <a:srgbClr val="1C1C1C"/>
                </a:solidFill>
                <a:latin typeface="宋体" panose="02010600030101010101" pitchFamily="2" charset="-122"/>
              </a:rPr>
              <a:t>不同铺层及不同孔径的层合板的破坏机理进行研究</a:t>
            </a:r>
            <a:endParaRPr lang="en-US" altLang="zh-CN" sz="1600" b="1" dirty="0">
              <a:solidFill>
                <a:srgbClr val="1C1C1C"/>
              </a:solidFill>
              <a:latin typeface="宋体" panose="02010600030101010101" pitchFamily="2" charset="-122"/>
            </a:endParaRPr>
          </a:p>
          <a:p>
            <a:pPr marL="0" marR="0" lvl="0" indent="0" defTabSz="914400" rtl="0" eaLnBrk="1" fontAlgn="base" latinLnBrk="0" hangingPunct="1">
              <a:lnSpc>
                <a:spcPct val="100000"/>
              </a:lnSpc>
              <a:spcBef>
                <a:spcPct val="0"/>
              </a:spcBef>
              <a:spcAft>
                <a:spcPct val="0"/>
              </a:spcAft>
              <a:buClrTx/>
              <a:buSzTx/>
              <a:buFontTx/>
              <a:buNone/>
            </a:pP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36" name="AutoShape 23"/>
          <p:cNvSpPr>
            <a:spLocks noChangeArrowheads="1"/>
          </p:cNvSpPr>
          <p:nvPr/>
        </p:nvSpPr>
        <p:spPr bwMode="gray">
          <a:xfrm>
            <a:off x="5076056" y="1681902"/>
            <a:ext cx="3960440" cy="1008510"/>
          </a:xfrm>
          <a:prstGeom prst="roundRect">
            <a:avLst>
              <a:gd name="adj" fmla="val 50000"/>
            </a:avLst>
          </a:prstGeom>
          <a:solidFill>
            <a:srgbClr val="FFC000"/>
          </a:solidFill>
          <a:ln w="28575" algn="ctr">
            <a:solidFill>
              <a:schemeClr val="bg1"/>
            </a:solidFill>
            <a:round/>
          </a:ln>
          <a:effectLst>
            <a:outerShdw dist="107763" dir="2700000" algn="ctr" rotWithShape="0">
              <a:schemeClr val="bg2">
                <a:alpha val="50000"/>
              </a:schemeClr>
            </a:outerShdw>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AutoShape 25"/>
          <p:cNvSpPr>
            <a:spLocks noChangeArrowheads="1"/>
          </p:cNvSpPr>
          <p:nvPr/>
        </p:nvSpPr>
        <p:spPr bwMode="gray">
          <a:xfrm>
            <a:off x="6217" y="3026298"/>
            <a:ext cx="3125623" cy="665913"/>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38" name="Rectangle 26"/>
          <p:cNvSpPr>
            <a:spLocks noChangeArrowheads="1"/>
          </p:cNvSpPr>
          <p:nvPr/>
        </p:nvSpPr>
        <p:spPr bwMode="auto">
          <a:xfrm>
            <a:off x="395536" y="4658219"/>
            <a:ext cx="2987824" cy="584775"/>
          </a:xfrm>
          <a:prstGeom prst="rect">
            <a:avLst/>
          </a:prstGeom>
          <a:noFill/>
          <a:ln w="9525">
            <a:noFill/>
            <a:miter lim="800000"/>
          </a:ln>
        </p:spPr>
        <p:txBody>
          <a:bodyPr vert="horz" wrap="square" lIns="91440" tIns="45720" rIns="91440" bIns="45720" numCol="1" anchor="t" anchorCtr="0" compatLnSpc="1">
            <a:spAutoFit/>
          </a:bodyPr>
          <a:lstStyle/>
          <a:p>
            <a:pPr lvl="0" algn="ctr" fontAlgn="base">
              <a:spcBef>
                <a:spcPct val="0"/>
              </a:spcBef>
              <a:spcAft>
                <a:spcPct val="0"/>
              </a:spcAft>
            </a:pPr>
            <a:r>
              <a:rPr lang="en-US" altLang="zh-CN" sz="1600" b="1" dirty="0">
                <a:solidFill>
                  <a:srgbClr val="1C1C1C"/>
                </a:solidFill>
                <a:latin typeface="宋体" panose="02010600030101010101" pitchFamily="2" charset="-122"/>
                <a:ea typeface="宋体" panose="02010600030101010101" pitchFamily="2" charset="-122"/>
              </a:rPr>
              <a:t>5</a:t>
            </a:r>
            <a:r>
              <a:rPr lang="en-US" altLang="zh-CN" sz="1600" b="1" dirty="0" smtClean="0">
                <a:solidFill>
                  <a:srgbClr val="1C1C1C"/>
                </a:solidFill>
                <a:latin typeface="宋体" panose="02010600030101010101" pitchFamily="2" charset="-122"/>
                <a:ea typeface="宋体" panose="02010600030101010101" pitchFamily="2" charset="-122"/>
              </a:rPr>
              <a:t>.</a:t>
            </a:r>
            <a:r>
              <a:rPr lang="zh-CN" altLang="en-US" sz="1600" b="1" dirty="0">
                <a:solidFill>
                  <a:srgbClr val="1C1C1C"/>
                </a:solidFill>
                <a:latin typeface="宋体" panose="02010600030101010101" pitchFamily="2" charset="-122"/>
                <a:ea typeface="宋体" panose="02010600030101010101" pitchFamily="2" charset="-122"/>
              </a:rPr>
              <a:t>考虑</a:t>
            </a:r>
            <a:r>
              <a:rPr lang="zh-CN" altLang="en-US" sz="1600" b="1" dirty="0" smtClean="0">
                <a:solidFill>
                  <a:srgbClr val="1C1C1C"/>
                </a:solidFill>
                <a:latin typeface="宋体" panose="02010600030101010101" pitchFamily="2" charset="-122"/>
                <a:ea typeface="宋体" panose="02010600030101010101" pitchFamily="2" charset="-122"/>
              </a:rPr>
              <a:t>就地强度效应，对不同铺层的材料参数进行修正</a:t>
            </a:r>
            <a:endParaRPr kumimoji="0" lang="zh-CN"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0" name="Rectangle 16"/>
          <p:cNvSpPr>
            <a:spLocks noChangeArrowheads="1"/>
          </p:cNvSpPr>
          <p:nvPr/>
        </p:nvSpPr>
        <p:spPr bwMode="gray">
          <a:xfrm>
            <a:off x="100914" y="3068960"/>
            <a:ext cx="2963715" cy="584775"/>
          </a:xfrm>
          <a:prstGeom prst="rect">
            <a:avLst/>
          </a:prstGeom>
          <a:noFill/>
          <a:ln w="9525">
            <a:noFill/>
            <a:miter lim="800000"/>
          </a:ln>
        </p:spPr>
        <p:txBody>
          <a:bodyPr vert="horz" wrap="square" lIns="91440" tIns="45720" rIns="91440" bIns="45720" numCol="1" anchor="t" anchorCtr="0" compatLnSpc="1">
            <a:spAutoFit/>
          </a:bodyPr>
          <a:lstStyle/>
          <a:p>
            <a:pPr lvl="0" fontAlgn="base">
              <a:spcBef>
                <a:spcPct val="0"/>
              </a:spcBef>
              <a:spcAft>
                <a:spcPct val="0"/>
              </a:spcAft>
            </a:pPr>
            <a:r>
              <a:rPr lang="en-US" altLang="zh-CN" sz="1600" b="1" dirty="0">
                <a:solidFill>
                  <a:srgbClr val="1C1C1C"/>
                </a:solidFill>
                <a:latin typeface="宋体" panose="02010600030101010101" pitchFamily="2" charset="-122"/>
                <a:ea typeface="宋体" panose="02010600030101010101" pitchFamily="2" charset="-122"/>
              </a:rPr>
              <a:t>3</a:t>
            </a:r>
            <a:r>
              <a:rPr lang="en-US" altLang="zh-CN" sz="1600" b="1" dirty="0" smtClean="0">
                <a:solidFill>
                  <a:srgbClr val="1C1C1C"/>
                </a:solidFill>
                <a:latin typeface="宋体" panose="02010600030101010101" pitchFamily="2" charset="-122"/>
                <a:ea typeface="宋体" panose="02010600030101010101" pitchFamily="2" charset="-122"/>
              </a:rPr>
              <a:t>.</a:t>
            </a:r>
            <a:r>
              <a:rPr lang="zh-CN" altLang="en-US" sz="1600" b="1" dirty="0">
                <a:solidFill>
                  <a:srgbClr val="1C1C1C"/>
                </a:solidFill>
                <a:latin typeface="宋体" panose="02010600030101010101" pitchFamily="2" charset="-122"/>
                <a:ea typeface="宋体" panose="02010600030101010101" pitchFamily="2" charset="-122"/>
              </a:rPr>
              <a:t>使用</a:t>
            </a:r>
            <a:r>
              <a:rPr lang="zh-CN" altLang="en-US" sz="1600" b="1" dirty="0" smtClean="0">
                <a:solidFill>
                  <a:srgbClr val="1C1C1C"/>
                </a:solidFill>
                <a:latin typeface="宋体" panose="02010600030101010101" pitchFamily="2" charset="-122"/>
                <a:ea typeface="宋体" panose="02010600030101010101" pitchFamily="2" charset="-122"/>
              </a:rPr>
              <a:t>不同的退化模型（线性、指数退化）进行对比</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41" name="Rectangle 16"/>
          <p:cNvSpPr>
            <a:spLocks noChangeArrowheads="1"/>
          </p:cNvSpPr>
          <p:nvPr/>
        </p:nvSpPr>
        <p:spPr bwMode="gray">
          <a:xfrm>
            <a:off x="5323472" y="1765344"/>
            <a:ext cx="3559542" cy="830997"/>
          </a:xfrm>
          <a:prstGeom prst="rect">
            <a:avLst/>
          </a:prstGeom>
          <a:solidFill>
            <a:srgbClr val="FFC000"/>
          </a:solidFill>
          <a:ln w="9525">
            <a:noFill/>
            <a:miter lim="800000"/>
          </a:ln>
        </p:spPr>
        <p:txBody>
          <a:bodyPr vert="horz" wrap="square" lIns="91440" tIns="45720" rIns="91440" bIns="45720" numCol="1" anchor="t" anchorCtr="0" compatLnSpc="1">
            <a:spAutoFit/>
          </a:bodyPr>
          <a:lstStyle/>
          <a:p>
            <a:pPr lvl="0" fontAlgn="base">
              <a:spcBef>
                <a:spcPct val="0"/>
              </a:spcBef>
              <a:spcAft>
                <a:spcPct val="0"/>
              </a:spcAft>
            </a:pPr>
            <a:r>
              <a:rPr lang="en-US" altLang="zh-CN" sz="1600" b="1" dirty="0" smtClean="0">
                <a:solidFill>
                  <a:srgbClr val="1C1C1C"/>
                </a:solidFill>
                <a:latin typeface="宋体" panose="02010600030101010101" pitchFamily="2" charset="-122"/>
                <a:ea typeface="宋体" panose="02010600030101010101" pitchFamily="2" charset="-122"/>
              </a:rPr>
              <a:t>2.</a:t>
            </a:r>
            <a:r>
              <a:rPr lang="zh-CN" altLang="en-US" sz="1600" b="1" dirty="0">
                <a:solidFill>
                  <a:srgbClr val="1C1C1C"/>
                </a:solidFill>
                <a:latin typeface="宋体" panose="02010600030101010101" pitchFamily="2" charset="-122"/>
              </a:rPr>
              <a:t>利用连续损伤</a:t>
            </a:r>
            <a:r>
              <a:rPr lang="zh-CN" altLang="en-US" sz="1600" b="1" dirty="0" smtClean="0">
                <a:solidFill>
                  <a:srgbClr val="1C1C1C"/>
                </a:solidFill>
                <a:latin typeface="宋体" panose="02010600030101010101" pitchFamily="2" charset="-122"/>
              </a:rPr>
              <a:t>模型与有限元结合对</a:t>
            </a:r>
            <a:r>
              <a:rPr lang="zh-CN" altLang="en-US" sz="1600" b="1" dirty="0">
                <a:solidFill>
                  <a:srgbClr val="1C1C1C"/>
                </a:solidFill>
                <a:latin typeface="宋体" panose="02010600030101010101" pitchFamily="2" charset="-122"/>
              </a:rPr>
              <a:t>大开口复合材料层合板</a:t>
            </a:r>
            <a:r>
              <a:rPr lang="zh-CN" altLang="en-US" sz="1600" b="1" dirty="0" smtClean="0">
                <a:solidFill>
                  <a:srgbClr val="1C1C1C"/>
                </a:solidFill>
                <a:latin typeface="宋体" panose="02010600030101010101" pitchFamily="2" charset="-122"/>
              </a:rPr>
              <a:t>进行数值模拟，得到了与实验相符的计算结果</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42" name="AutoShape 23"/>
          <p:cNvSpPr>
            <a:spLocks noChangeArrowheads="1"/>
          </p:cNvSpPr>
          <p:nvPr/>
        </p:nvSpPr>
        <p:spPr bwMode="gray">
          <a:xfrm>
            <a:off x="5475846" y="3140968"/>
            <a:ext cx="3560650" cy="902382"/>
          </a:xfrm>
          <a:prstGeom prst="roundRect">
            <a:avLst>
              <a:gd name="adj" fmla="val 50000"/>
            </a:avLst>
          </a:prstGeom>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lstStyle/>
          <a:p>
            <a:pPr lvl="0" algn="ctr" fontAlgn="base">
              <a:spcBef>
                <a:spcPct val="0"/>
              </a:spcBef>
              <a:spcAft>
                <a:spcPct val="0"/>
              </a:spcAft>
            </a:pP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3" name="Rectangle 16"/>
          <p:cNvSpPr>
            <a:spLocks noChangeArrowheads="1"/>
          </p:cNvSpPr>
          <p:nvPr/>
        </p:nvSpPr>
        <p:spPr bwMode="gray">
          <a:xfrm>
            <a:off x="5573706" y="3295679"/>
            <a:ext cx="3318774" cy="584775"/>
          </a:xfrm>
          <a:prstGeom prst="rect">
            <a:avLst/>
          </a:prstGeom>
          <a:noFill/>
          <a:ln w="9525">
            <a:noFill/>
            <a:miter lim="800000"/>
          </a:ln>
        </p:spPr>
        <p:txBody>
          <a:bodyPr vert="horz" wrap="square" lIns="91440" tIns="45720" rIns="91440" bIns="4572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altLang="zh-CN" sz="1600" b="1" dirty="0" smtClean="0">
                <a:solidFill>
                  <a:srgbClr val="1C1C1C"/>
                </a:solidFill>
                <a:latin typeface="宋体" panose="02010600030101010101" pitchFamily="2" charset="-122"/>
                <a:ea typeface="宋体" panose="02010600030101010101" pitchFamily="2" charset="-122"/>
              </a:rPr>
              <a:t>4.</a:t>
            </a:r>
            <a:r>
              <a:rPr lang="zh-CN" altLang="en-US" sz="1600" b="1" dirty="0" smtClean="0">
                <a:solidFill>
                  <a:srgbClr val="1C1C1C"/>
                </a:solidFill>
                <a:latin typeface="宋体" panose="02010600030101010101" pitchFamily="2" charset="-122"/>
                <a:ea typeface="宋体" panose="02010600030101010101" pitchFamily="2" charset="-122"/>
              </a:rPr>
              <a:t>考虑材料的剪切非线性效应，得到了符合实验现象的加载曲线</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44" name="AutoShape 23"/>
          <p:cNvSpPr>
            <a:spLocks noChangeArrowheads="1"/>
          </p:cNvSpPr>
          <p:nvPr/>
        </p:nvSpPr>
        <p:spPr bwMode="gray">
          <a:xfrm>
            <a:off x="5190094" y="4725144"/>
            <a:ext cx="3846402" cy="755768"/>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Rectangle 16"/>
          <p:cNvSpPr>
            <a:spLocks noChangeArrowheads="1"/>
          </p:cNvSpPr>
          <p:nvPr/>
        </p:nvSpPr>
        <p:spPr bwMode="gray">
          <a:xfrm>
            <a:off x="5392158" y="4835737"/>
            <a:ext cx="3497652" cy="338554"/>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pPr>
            <a:r>
              <a:rPr lang="en-US" altLang="zh-CN" sz="1600" b="1" dirty="0" smtClean="0">
                <a:solidFill>
                  <a:srgbClr val="1C1C1C"/>
                </a:solidFill>
                <a:latin typeface="Arial" panose="020B0604020202020204" pitchFamily="34" charset="0"/>
                <a:ea typeface="宋体" panose="02010600030101010101" pitchFamily="2" charset="-122"/>
              </a:rPr>
              <a:t>6</a:t>
            </a:r>
            <a:r>
              <a:rPr lang="en-US" altLang="zh-CN" sz="1600" b="1" dirty="0">
                <a:solidFill>
                  <a:srgbClr val="1C1C1C"/>
                </a:solidFill>
                <a:latin typeface="Arial" panose="020B0604020202020204" pitchFamily="34" charset="0"/>
                <a:ea typeface="宋体" panose="02010600030101010101" pitchFamily="2" charset="-122"/>
              </a:rPr>
              <a:t>.</a:t>
            </a:r>
            <a:r>
              <a:rPr lang="zh-CN" altLang="en-US" sz="1600" b="1" dirty="0">
                <a:solidFill>
                  <a:srgbClr val="1C1C1C"/>
                </a:solidFill>
                <a:latin typeface="Arial" panose="020B0604020202020204" pitchFamily="34" charset="0"/>
                <a:ea typeface="宋体" panose="02010600030101010101" pitchFamily="2" charset="-122"/>
              </a:rPr>
              <a:t>发表</a:t>
            </a:r>
            <a:r>
              <a:rPr lang="zh-CN" altLang="en-US" sz="1600" b="1" dirty="0">
                <a:solidFill>
                  <a:srgbClr val="1C1C1C"/>
                </a:solidFill>
                <a:latin typeface="Times New Roman" panose="02020603050405020304" pitchFamily="18" charset="0"/>
                <a:ea typeface="宋体" panose="02010600030101010101" pitchFamily="2" charset="-122"/>
                <a:cs typeface="Times New Roman" panose="02020603050405020304" pitchFamily="18" charset="0"/>
              </a:rPr>
              <a:t>ＥＩ</a:t>
            </a:r>
            <a:r>
              <a:rPr lang="zh-CN" altLang="en-US" sz="1600" b="1" dirty="0">
                <a:solidFill>
                  <a:srgbClr val="1C1C1C"/>
                </a:solidFill>
                <a:latin typeface="Arial" panose="020B0604020202020204" pitchFamily="34" charset="0"/>
                <a:ea typeface="宋体" panose="02010600030101010101" pitchFamily="2" charset="-122"/>
              </a:rPr>
              <a:t>文章</a:t>
            </a:r>
            <a:r>
              <a:rPr lang="zh-CN" altLang="en-US" sz="1600" b="1" dirty="0">
                <a:solidFill>
                  <a:srgbClr val="1C1C1C"/>
                </a:solidFill>
                <a:latin typeface="Times New Roman" panose="02020603050405020304" pitchFamily="18" charset="0"/>
                <a:ea typeface="宋体" panose="02010600030101010101" pitchFamily="2" charset="-122"/>
                <a:cs typeface="Times New Roman" panose="02020603050405020304" pitchFamily="18" charset="0"/>
              </a:rPr>
              <a:t>１</a:t>
            </a:r>
            <a:r>
              <a:rPr lang="zh-CN" altLang="en-US" sz="1600" b="1" dirty="0" smtClean="0">
                <a:solidFill>
                  <a:srgbClr val="1C1C1C"/>
                </a:solidFill>
                <a:latin typeface="Arial" panose="020B0604020202020204" pitchFamily="34" charset="0"/>
                <a:ea typeface="宋体" panose="02010600030101010101" pitchFamily="2" charset="-122"/>
              </a:rPr>
              <a:t>篇</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anose="02010600030101010101" pitchFamily="2" charset="-122"/>
                <a:ea typeface="宋体" panose="02010600030101010101" pitchFamily="2" charset="-122"/>
                <a:cs typeface="Times New Roman" panose="02020603050405020304" pitchFamily="18" charset="0"/>
              </a:rPr>
              <a:t>工作计划</a:t>
            </a:r>
            <a:endParaRPr kumimoji="0" lang="zh-CN" altLang="en-US" b="1" i="0" u="none" strike="noStrike" kern="1200" cap="none" spc="0" normalizeH="0" baseline="0" noProof="0" dirty="0">
              <a:ln>
                <a:noFill/>
              </a:ln>
              <a:solidFill>
                <a:srgbClr val="7030A0"/>
              </a:solidFill>
              <a:uLnTx/>
              <a:uFillTx/>
              <a:latin typeface="宋体" panose="02010600030101010101" pitchFamily="2" charset="-122"/>
              <a:ea typeface="宋体" panose="02010600030101010101" pitchFamily="2" charset="-122"/>
              <a:cs typeface="Times New Roman" panose="02020603050405020304" pitchFamily="18" charset="0"/>
            </a:endParaRPr>
          </a:p>
        </p:txBody>
      </p:sp>
      <p:grpSp>
        <p:nvGrpSpPr>
          <p:cNvPr id="29" name="组合 28"/>
          <p:cNvGrpSpPr/>
          <p:nvPr/>
        </p:nvGrpSpPr>
        <p:grpSpPr>
          <a:xfrm>
            <a:off x="107504" y="1657340"/>
            <a:ext cx="8250710" cy="3429026"/>
            <a:chOff x="107504" y="1357298"/>
            <a:chExt cx="8250710" cy="3429026"/>
          </a:xfrm>
        </p:grpSpPr>
        <p:grpSp>
          <p:nvGrpSpPr>
            <p:cNvPr id="30" name="Group 3"/>
            <p:cNvGrpSpPr/>
            <p:nvPr/>
          </p:nvGrpSpPr>
          <p:grpSpPr bwMode="auto">
            <a:xfrm>
              <a:off x="1285900" y="1357298"/>
              <a:ext cx="1724025" cy="482600"/>
              <a:chOff x="816" y="2304"/>
              <a:chExt cx="1440" cy="448"/>
            </a:xfrm>
          </p:grpSpPr>
          <p:sp>
            <p:nvSpPr>
              <p:cNvPr id="58" name="Freeform 4"/>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59" name="Rectangle 5"/>
              <p:cNvSpPr>
                <a:spLocks noChangeArrowheads="1"/>
              </p:cNvSpPr>
              <p:nvPr/>
            </p:nvSpPr>
            <p:spPr bwMode="gray">
              <a:xfrm>
                <a:off x="816" y="2304"/>
                <a:ext cx="1440" cy="393"/>
              </a:xfrm>
              <a:prstGeom prst="rect">
                <a:avLst/>
              </a:prstGeom>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2000</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31" name="Group 6"/>
            <p:cNvGrpSpPr/>
            <p:nvPr/>
          </p:nvGrpSpPr>
          <p:grpSpPr bwMode="auto">
            <a:xfrm>
              <a:off x="107504" y="2697149"/>
              <a:ext cx="2902421" cy="482600"/>
              <a:chOff x="816" y="2304"/>
              <a:chExt cx="1440" cy="448"/>
            </a:xfrm>
          </p:grpSpPr>
          <p:sp>
            <p:nvSpPr>
              <p:cNvPr id="53" name="Freeform 7"/>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57" name="Rectangle 8"/>
              <p:cNvSpPr>
                <a:spLocks noChangeArrowheads="1"/>
              </p:cNvSpPr>
              <p:nvPr/>
            </p:nvSpPr>
            <p:spPr bwMode="gray">
              <a:xfrm>
                <a:off x="816" y="2304"/>
                <a:ext cx="1440" cy="393"/>
              </a:xfrm>
              <a:prstGeom prst="rect">
                <a:avLst/>
              </a:prstGeom>
              <a:gradFill rotWithShape="1">
                <a:gsLst>
                  <a:gs pos="0">
                    <a:srgbClr val="D8755A">
                      <a:gamma/>
                      <a:tint val="51373"/>
                      <a:invGamma/>
                    </a:srgbClr>
                  </a:gs>
                  <a:gs pos="100000">
                    <a:srgbClr val="D8755A"/>
                  </a:gs>
                </a:gsLst>
                <a:lin ang="2700000" scaled="1"/>
              </a:gradFill>
              <a:ln w="9525" algn="ctr">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2016.04.15~2016.04.29</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32" name="Group 9"/>
            <p:cNvGrpSpPr/>
            <p:nvPr/>
          </p:nvGrpSpPr>
          <p:grpSpPr bwMode="auto">
            <a:xfrm>
              <a:off x="107504" y="3840149"/>
              <a:ext cx="2902421" cy="482600"/>
              <a:chOff x="816" y="2304"/>
              <a:chExt cx="1440" cy="448"/>
            </a:xfrm>
          </p:grpSpPr>
          <p:sp>
            <p:nvSpPr>
              <p:cNvPr id="48" name="Freeform 10"/>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49"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b="1" dirty="0" smtClean="0">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2016.05.1~2016.06</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cxnSp>
          <p:nvCxnSpPr>
            <p:cNvPr id="33" name="AutoShape 15"/>
            <p:cNvCxnSpPr>
              <a:cxnSpLocks noChangeShapeType="1"/>
            </p:cNvCxnSpPr>
            <p:nvPr/>
          </p:nvCxnSpPr>
          <p:spPr bwMode="gray">
            <a:xfrm rot="5400000">
              <a:off x="1689664" y="2238899"/>
              <a:ext cx="916499" cy="1588"/>
            </a:xfrm>
            <a:prstGeom prst="straightConnector1">
              <a:avLst/>
            </a:prstGeom>
            <a:noFill/>
            <a:ln w="9525">
              <a:solidFill>
                <a:srgbClr val="808080"/>
              </a:solidFill>
              <a:round/>
            </a:ln>
          </p:spPr>
        </p:cxnSp>
        <p:cxnSp>
          <p:nvCxnSpPr>
            <p:cNvPr id="34" name="AutoShape 16"/>
            <p:cNvCxnSpPr>
              <a:cxnSpLocks noChangeShapeType="1"/>
            </p:cNvCxnSpPr>
            <p:nvPr/>
          </p:nvCxnSpPr>
          <p:spPr bwMode="gray">
            <a:xfrm>
              <a:off x="2143150" y="3124186"/>
              <a:ext cx="4763" cy="715963"/>
            </a:xfrm>
            <a:prstGeom prst="straightConnector1">
              <a:avLst/>
            </a:prstGeom>
            <a:noFill/>
            <a:ln w="9525">
              <a:solidFill>
                <a:srgbClr val="808080"/>
              </a:solidFill>
              <a:round/>
            </a:ln>
          </p:spPr>
        </p:cxnSp>
        <p:cxnSp>
          <p:nvCxnSpPr>
            <p:cNvPr id="35" name="AutoShape 17"/>
            <p:cNvCxnSpPr>
              <a:cxnSpLocks noChangeShapeType="1"/>
            </p:cNvCxnSpPr>
            <p:nvPr/>
          </p:nvCxnSpPr>
          <p:spPr bwMode="gray">
            <a:xfrm>
              <a:off x="2143149" y="4267186"/>
              <a:ext cx="2" cy="519138"/>
            </a:xfrm>
            <a:prstGeom prst="straightConnector1">
              <a:avLst/>
            </a:prstGeom>
            <a:noFill/>
            <a:ln w="9525">
              <a:solidFill>
                <a:srgbClr val="808080"/>
              </a:solidFill>
              <a:round/>
            </a:ln>
          </p:spPr>
        </p:cxnSp>
        <p:sp>
          <p:nvSpPr>
            <p:cNvPr id="36" name="Line 18"/>
            <p:cNvSpPr>
              <a:spLocks noChangeShapeType="1"/>
            </p:cNvSpPr>
            <p:nvPr/>
          </p:nvSpPr>
          <p:spPr bwMode="auto">
            <a:xfrm>
              <a:off x="2200300" y="2428868"/>
              <a:ext cx="5943600" cy="0"/>
            </a:xfrm>
            <a:prstGeom prst="line">
              <a:avLst/>
            </a:prstGeom>
            <a:noFill/>
            <a:ln w="38100" cap="rnd">
              <a:solidFill>
                <a:srgbClr val="5F5F5F"/>
              </a:solidFill>
              <a:prstDash val="sysDot"/>
              <a:round/>
              <a:tailEnd type="oval" w="med" len="med"/>
            </a:ln>
          </p:spPr>
          <p:txBody>
            <a:bodyPr vert="horz" wrap="square" lIns="91440" tIns="45720" rIns="91440" bIns="45720" numCol="1" anchor="t" anchorCtr="0" compatLnSpc="1"/>
            <a:lstStyle/>
            <a:p>
              <a:endParaRPr lang="zh-CN" altLang="en-US"/>
            </a:p>
          </p:txBody>
        </p:sp>
        <p:sp>
          <p:nvSpPr>
            <p:cNvPr id="37" name="Line 19"/>
            <p:cNvSpPr>
              <a:spLocks noChangeShapeType="1"/>
            </p:cNvSpPr>
            <p:nvPr/>
          </p:nvSpPr>
          <p:spPr bwMode="auto">
            <a:xfrm>
              <a:off x="2200300" y="3511536"/>
              <a:ext cx="5943600" cy="0"/>
            </a:xfrm>
            <a:prstGeom prst="line">
              <a:avLst/>
            </a:prstGeom>
            <a:noFill/>
            <a:ln w="38100" cap="rnd">
              <a:solidFill>
                <a:srgbClr val="5F5F5F"/>
              </a:solidFill>
              <a:prstDash val="sysDot"/>
              <a:round/>
              <a:tailEnd type="oval" w="med" len="med"/>
            </a:ln>
          </p:spPr>
          <p:txBody>
            <a:bodyPr vert="horz" wrap="square" lIns="91440" tIns="45720" rIns="91440" bIns="45720" numCol="1" anchor="t" anchorCtr="0" compatLnSpc="1"/>
            <a:lstStyle/>
            <a:p>
              <a:endParaRPr lang="zh-CN" altLang="en-US"/>
            </a:p>
          </p:txBody>
        </p:sp>
        <p:sp>
          <p:nvSpPr>
            <p:cNvPr id="38" name="Line 20"/>
            <p:cNvSpPr>
              <a:spLocks noChangeShapeType="1"/>
            </p:cNvSpPr>
            <p:nvPr/>
          </p:nvSpPr>
          <p:spPr bwMode="auto">
            <a:xfrm>
              <a:off x="2200300" y="4786322"/>
              <a:ext cx="5943600" cy="0"/>
            </a:xfrm>
            <a:prstGeom prst="line">
              <a:avLst/>
            </a:prstGeom>
            <a:noFill/>
            <a:ln w="38100" cap="rnd">
              <a:solidFill>
                <a:srgbClr val="5F5F5F"/>
              </a:solidFill>
              <a:prstDash val="sysDot"/>
              <a:round/>
              <a:tailEnd type="oval" w="med" len="med"/>
            </a:ln>
          </p:spPr>
          <p:txBody>
            <a:bodyPr vert="horz" wrap="square" lIns="91440" tIns="45720" rIns="91440" bIns="45720" numCol="1" anchor="t" anchorCtr="0" compatLnSpc="1"/>
            <a:lstStyle/>
            <a:p>
              <a:endParaRPr lang="zh-CN" altLang="en-US"/>
            </a:p>
          </p:txBody>
        </p:sp>
        <p:sp>
          <p:nvSpPr>
            <p:cNvPr id="39" name="Text Box 21"/>
            <p:cNvSpPr txBox="1">
              <a:spLocks noChangeArrowheads="1"/>
            </p:cNvSpPr>
            <p:nvPr/>
          </p:nvSpPr>
          <p:spPr bwMode="auto">
            <a:xfrm>
              <a:off x="3071802" y="1424218"/>
              <a:ext cx="5286412" cy="954107"/>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进行大开口复合材料层合板的拉伸试验，得到实验数据</a:t>
              </a:r>
              <a:endParaRPr lang="en-US" altLang="zh-CN" sz="400" b="1" dirty="0" smtClean="0">
                <a:solidFill>
                  <a:srgbClr val="0070C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使用连续损伤模型，在</a:t>
              </a:r>
              <a:r>
                <a:rPr lang="en-US" altLang="zh-CN" sz="1400" b="1" dirty="0" smtClean="0">
                  <a:solidFill>
                    <a:srgbClr val="0070C0"/>
                  </a:solidFill>
                  <a:latin typeface="宋体" panose="02010600030101010101" pitchFamily="2" charset="-122"/>
                  <a:ea typeface="宋体" panose="02010600030101010101" pitchFamily="2" charset="-122"/>
                </a:rPr>
                <a:t>ABAQUS</a:t>
              </a:r>
              <a:r>
                <a:rPr lang="zh-CN" altLang="en-US" sz="1400" b="1" dirty="0" smtClean="0">
                  <a:solidFill>
                    <a:srgbClr val="0070C0"/>
                  </a:solidFill>
                  <a:latin typeface="宋体" panose="02010600030101010101" pitchFamily="2" charset="-122"/>
                  <a:ea typeface="宋体" panose="02010600030101010101" pitchFamily="2" charset="-122"/>
                </a:rPr>
                <a:t>中对进行各个铺层、孔径的层合板进行数值计算，模拟材料的失效过程。</a:t>
              </a:r>
              <a:endParaRPr lang="en-US" altLang="zh-CN" sz="1400" b="1" dirty="0" smtClean="0">
                <a:solidFill>
                  <a:srgbClr val="0070C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考虑剪切非线性以及就地强度效应，对模拟进行优化。</a:t>
              </a:r>
              <a:endParaRPr lang="en-US" altLang="zh-CN" sz="1400" b="1" dirty="0" smtClean="0">
                <a:solidFill>
                  <a:srgbClr val="0070C0"/>
                </a:solidFill>
                <a:latin typeface="宋体" panose="02010600030101010101" pitchFamily="2" charset="-122"/>
                <a:ea typeface="宋体" panose="02010600030101010101" pitchFamily="2" charset="-122"/>
              </a:endParaRPr>
            </a:p>
          </p:txBody>
        </p:sp>
        <p:grpSp>
          <p:nvGrpSpPr>
            <p:cNvPr id="40" name="Group 9"/>
            <p:cNvGrpSpPr/>
            <p:nvPr/>
          </p:nvGrpSpPr>
          <p:grpSpPr bwMode="auto">
            <a:xfrm>
              <a:off x="107504" y="1374761"/>
              <a:ext cx="2902373" cy="482600"/>
              <a:chOff x="816" y="2304"/>
              <a:chExt cx="1440" cy="448"/>
            </a:xfrm>
          </p:grpSpPr>
          <p:sp>
            <p:nvSpPr>
              <p:cNvPr id="46" name="Freeform 10"/>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47"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b="1" dirty="0" smtClean="0">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2016</a:t>
                </a: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.03.23~2016.04.15</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sp>
          <p:nvSpPr>
            <p:cNvPr id="41" name="Text Box 21"/>
            <p:cNvSpPr txBox="1">
              <a:spLocks noChangeArrowheads="1"/>
            </p:cNvSpPr>
            <p:nvPr/>
          </p:nvSpPr>
          <p:spPr bwMode="auto">
            <a:xfrm>
              <a:off x="3076381" y="2707542"/>
              <a:ext cx="4668266" cy="523220"/>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buFont typeface="Wingdings" panose="05000000000000000000" pitchFamily="2" charset="2"/>
                <a:buChar char="Ø"/>
              </a:pPr>
              <a:r>
                <a:rPr lang="zh-CN" altLang="en-US" sz="1400" b="1" dirty="0" smtClean="0">
                  <a:solidFill>
                    <a:srgbClr val="00B050"/>
                  </a:solidFill>
                  <a:latin typeface="宋体" panose="02010600030101010101" pitchFamily="2" charset="-122"/>
                  <a:ea typeface="宋体" panose="02010600030101010101" pitchFamily="2" charset="-122"/>
                </a:rPr>
                <a:t> 整理并补充文献；</a:t>
              </a:r>
              <a:endParaRPr lang="en-US" altLang="zh-CN" sz="1400" b="1" dirty="0" smtClean="0">
                <a:solidFill>
                  <a:srgbClr val="00B05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en-US" altLang="zh-CN" sz="1400" b="1" dirty="0">
                  <a:solidFill>
                    <a:srgbClr val="00B050"/>
                  </a:solidFill>
                  <a:latin typeface="宋体" panose="02010600030101010101" pitchFamily="2" charset="-122"/>
                  <a:ea typeface="宋体" panose="02010600030101010101" pitchFamily="2" charset="-122"/>
                </a:rPr>
                <a:t> </a:t>
              </a:r>
              <a:r>
                <a:rPr lang="zh-CN" altLang="en-US" sz="1400" b="1" dirty="0" smtClean="0">
                  <a:solidFill>
                    <a:srgbClr val="00B050"/>
                  </a:solidFill>
                  <a:latin typeface="宋体" panose="02010600030101010101" pitchFamily="2" charset="-122"/>
                  <a:ea typeface="宋体" panose="02010600030101010101" pitchFamily="2" charset="-122"/>
                </a:rPr>
                <a:t>完成硕士毕业论文初稿。</a:t>
              </a:r>
              <a:endParaRPr lang="zh-CN" altLang="en-US" sz="1400" b="1" dirty="0" smtClean="0">
                <a:solidFill>
                  <a:srgbClr val="00B050"/>
                </a:solidFill>
                <a:latin typeface="宋体" panose="02010600030101010101" pitchFamily="2" charset="-122"/>
                <a:ea typeface="宋体" panose="02010600030101010101" pitchFamily="2" charset="-122"/>
              </a:endParaRPr>
            </a:p>
          </p:txBody>
        </p:sp>
        <p:sp>
          <p:nvSpPr>
            <p:cNvPr id="42" name="Text Box 21"/>
            <p:cNvSpPr txBox="1">
              <a:spLocks noChangeArrowheads="1"/>
            </p:cNvSpPr>
            <p:nvPr/>
          </p:nvSpPr>
          <p:spPr bwMode="auto">
            <a:xfrm>
              <a:off x="3074366" y="3782610"/>
              <a:ext cx="4954018" cy="523220"/>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根据送审意见修改毕业论文</a:t>
              </a:r>
              <a:endParaRPr lang="en-US" altLang="zh-CN" sz="1400" b="1" dirty="0" smtClean="0">
                <a:solidFill>
                  <a:srgbClr val="0070C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完成硕士研究生毕业答辩</a:t>
              </a:r>
              <a:endParaRPr lang="zh-CN" altLang="en-US" sz="1400" b="1" dirty="0" smtClean="0">
                <a:solidFill>
                  <a:srgbClr val="0070C0"/>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14546" y="2143116"/>
            <a:ext cx="5214974" cy="1107996"/>
          </a:xfrm>
          <a:prstGeom prst="rect">
            <a:avLst/>
          </a:prstGeom>
          <a:noFill/>
          <a:scene3d>
            <a:camera prst="orthographicFront"/>
            <a:lightRig rig="threePt" dir="t"/>
          </a:scene3d>
          <a:sp3d>
            <a:bevelT prst="angle"/>
          </a:sp3d>
        </p:spPr>
        <p:txBody>
          <a:bodyPr wrap="square" lIns="91440" tIns="45720" rIns="91440" bIns="45720">
            <a:spAutoFit/>
          </a:bodyPr>
          <a:lstStyle/>
          <a:p>
            <a:pPr algn="ctr"/>
            <a:r>
              <a:rPr lang="en-US" altLang="zh-CN"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Thank you</a:t>
            </a:r>
            <a:r>
              <a:rPr lang="zh-CN" altLang="en-US"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a:t>
            </a:r>
            <a:endParaRPr lang="zh-CN" altLang="en-US" sz="6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endParaRPr>
          </a:p>
        </p:txBody>
      </p:sp>
      <p:pic>
        <p:nvPicPr>
          <p:cNvPr id="7" name="Picture 6" descr="F:\daily life\Logo\Word14.jpg"/>
          <p:cNvPicPr>
            <a:picLocks noChangeAspect="1" noChangeArrowheads="1"/>
          </p:cNvPicPr>
          <p:nvPr/>
        </p:nvPicPr>
        <p:blipFill>
          <a:blip r:embed="rId1"/>
          <a:srcRect b="18823"/>
          <a:stretch>
            <a:fillRect/>
          </a:stretch>
        </p:blipFill>
        <p:spPr bwMode="auto">
          <a:xfrm>
            <a:off x="6444208" y="-1"/>
            <a:ext cx="2286632" cy="749261"/>
          </a:xfrm>
          <a:prstGeom prst="rect">
            <a:avLst/>
          </a:prstGeom>
          <a:noFill/>
          <a:ln w="9525">
            <a:noFill/>
            <a:miter lim="800000"/>
            <a:headEnd/>
            <a:tailEnd/>
          </a:ln>
        </p:spPr>
      </p:pic>
      <p:sp>
        <p:nvSpPr>
          <p:cNvPr id="4" name="TextBox 3"/>
          <p:cNvSpPr txBox="1"/>
          <p:nvPr/>
        </p:nvSpPr>
        <p:spPr>
          <a:xfrm>
            <a:off x="6588224" y="714356"/>
            <a:ext cx="221457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10</a:t>
            </a:r>
            <a:r>
              <a:rPr lang="zh-CN" altLang="en-US" sz="1000" dirty="0" smtClean="0">
                <a:solidFill>
                  <a:srgbClr val="7030A0"/>
                </a:solidFill>
              </a:rPr>
              <a:t>级博士研究生开题报告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84" name="Group 4"/>
          <p:cNvGrpSpPr/>
          <p:nvPr/>
        </p:nvGrpSpPr>
        <p:grpSpPr bwMode="auto">
          <a:xfrm>
            <a:off x="1885967" y="1571612"/>
            <a:ext cx="5114925"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glow rad="101600">
                <a:srgbClr val="FFFF00">
                  <a:alpha val="4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86" name="Group 6"/>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1397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研究背景与意义</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grpSp>
        <p:nvGrpSpPr>
          <p:cNvPr id="89" name="Group 9"/>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1" name="Group 11"/>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94" name="Group 14"/>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6" name="Group 16"/>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99" name="Group 19"/>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101" name="Group 21"/>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84"/>
                                        </p:tgtEl>
                                        <p:attrNameLst>
                                          <p:attrName>style.color</p:attrName>
                                        </p:attrNameLst>
                                      </p:cBhvr>
                                      <p:to>
                                        <a:schemeClr val="accent2"/>
                                      </p:to>
                                    </p:animClr>
                                    <p:animClr clrSpc="rgb" dir="cw">
                                      <p:cBhvr>
                                        <p:cTn id="7" dur="100" fill="hold"/>
                                        <p:tgtEl>
                                          <p:spTgt spid="84"/>
                                        </p:tgtEl>
                                        <p:attrNameLst>
                                          <p:attrName>fillcolor</p:attrName>
                                        </p:attrNameLst>
                                      </p:cBhvr>
                                      <p:to>
                                        <a:schemeClr val="accent2"/>
                                      </p:to>
                                    </p:animClr>
                                    <p:set>
                                      <p:cBhvr>
                                        <p:cTn id="8" dur="100" fill="hold"/>
                                        <p:tgtEl>
                                          <p:spTgt spid="84"/>
                                        </p:tgtEl>
                                        <p:attrNameLst>
                                          <p:attrName>fill.type</p:attrName>
                                        </p:attrNameLst>
                                      </p:cBhvr>
                                      <p:to>
                                        <p:strVal val="solid"/>
                                      </p:to>
                                    </p:set>
                                    <p:set>
                                      <p:cBhvr>
                                        <p:cTn id="9" dur="100" fill="hold"/>
                                        <p:tgtEl>
                                          <p:spTgt spid="84"/>
                                        </p:tgtEl>
                                        <p:attrNameLst>
                                          <p:attrName>fill.on</p:attrName>
                                        </p:attrNameLst>
                                      </p:cBhvr>
                                      <p:to>
                                        <p:strVal val="true"/>
                                      </p:to>
                                    </p:set>
                                    <p:animRot by="120000">
                                      <p:cBhvr>
                                        <p:cTn id="10" dur="100" fill="hold">
                                          <p:stCondLst>
                                            <p:cond delay="0"/>
                                          </p:stCondLst>
                                        </p:cTn>
                                        <p:tgtEl>
                                          <p:spTgt spid="84"/>
                                        </p:tgtEl>
                                        <p:attrNameLst>
                                          <p:attrName>r</p:attrName>
                                        </p:attrNameLst>
                                      </p:cBhvr>
                                    </p:animRot>
                                    <p:animRot by="-240000">
                                      <p:cBhvr>
                                        <p:cTn id="11" dur="200" fill="hold">
                                          <p:stCondLst>
                                            <p:cond delay="200"/>
                                          </p:stCondLst>
                                        </p:cTn>
                                        <p:tgtEl>
                                          <p:spTgt spid="84"/>
                                        </p:tgtEl>
                                        <p:attrNameLst>
                                          <p:attrName>r</p:attrName>
                                        </p:attrNameLst>
                                      </p:cBhvr>
                                    </p:animRot>
                                    <p:animRot by="240000">
                                      <p:cBhvr>
                                        <p:cTn id="12" dur="200" fill="hold">
                                          <p:stCondLst>
                                            <p:cond delay="400"/>
                                          </p:stCondLst>
                                        </p:cTn>
                                        <p:tgtEl>
                                          <p:spTgt spid="84"/>
                                        </p:tgtEl>
                                        <p:attrNameLst>
                                          <p:attrName>r</p:attrName>
                                        </p:attrNameLst>
                                      </p:cBhvr>
                                    </p:animRot>
                                    <p:animRot by="-240000">
                                      <p:cBhvr>
                                        <p:cTn id="13" dur="200" fill="hold">
                                          <p:stCondLst>
                                            <p:cond delay="600"/>
                                          </p:stCondLst>
                                        </p:cTn>
                                        <p:tgtEl>
                                          <p:spTgt spid="84"/>
                                        </p:tgtEl>
                                        <p:attrNameLst>
                                          <p:attrName>r</p:attrName>
                                        </p:attrNameLst>
                                      </p:cBhvr>
                                    </p:animRot>
                                    <p:animRot by="120000">
                                      <p:cBhvr>
                                        <p:cTn id="14" dur="200" fill="hold">
                                          <p:stCondLst>
                                            <p:cond delay="80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上箭头 28"/>
          <p:cNvSpPr/>
          <p:nvPr/>
        </p:nvSpPr>
        <p:spPr>
          <a:xfrm>
            <a:off x="84706" y="941790"/>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108" name="直接连接符 107"/>
          <p:cNvCxnSpPr/>
          <p:nvPr/>
        </p:nvCxnSpPr>
        <p:spPr>
          <a:xfrm>
            <a:off x="357158" y="785794"/>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357158" y="285728"/>
            <a:ext cx="385765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研究背景及意义</a:t>
            </a:r>
            <a:endParaRPr kumimoji="0" lang="zh-CN" altLang="en-US" sz="20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3" name="形状 12"/>
          <p:cNvSpPr/>
          <p:nvPr/>
        </p:nvSpPr>
        <p:spPr>
          <a:xfrm>
            <a:off x="1805389" y="2704044"/>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椭圆 14"/>
          <p:cNvSpPr/>
          <p:nvPr/>
        </p:nvSpPr>
        <p:spPr>
          <a:xfrm>
            <a:off x="2785924" y="4388147"/>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椭圆 15"/>
          <p:cNvSpPr/>
          <p:nvPr/>
        </p:nvSpPr>
        <p:spPr>
          <a:xfrm>
            <a:off x="4225826" y="3707734"/>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椭圆 16"/>
          <p:cNvSpPr/>
          <p:nvPr/>
        </p:nvSpPr>
        <p:spPr>
          <a:xfrm>
            <a:off x="6129302" y="3289436"/>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596359" y="1747187"/>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19" name="任意多边形 18"/>
          <p:cNvSpPr/>
          <p:nvPr/>
        </p:nvSpPr>
        <p:spPr>
          <a:xfrm>
            <a:off x="793901" y="3653911"/>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a:p>
        </p:txBody>
      </p:sp>
      <p:sp>
        <p:nvSpPr>
          <p:cNvPr id="20" name="TextBox 24"/>
          <p:cNvSpPr txBox="1"/>
          <p:nvPr/>
        </p:nvSpPr>
        <p:spPr>
          <a:xfrm>
            <a:off x="596359" y="1341180"/>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21" name="上箭头 20"/>
          <p:cNvSpPr/>
          <p:nvPr/>
        </p:nvSpPr>
        <p:spPr>
          <a:xfrm rot="10800000">
            <a:off x="1825147" y="4941168"/>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TextBox 61"/>
          <p:cNvSpPr txBox="1"/>
          <p:nvPr/>
        </p:nvSpPr>
        <p:spPr>
          <a:xfrm>
            <a:off x="2336800" y="5340558"/>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2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41570" y="4845752"/>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图片 25"/>
          <p:cNvPicPr>
            <a:picLocks noChangeAspect="1"/>
          </p:cNvPicPr>
          <p:nvPr/>
        </p:nvPicPr>
        <p:blipFill>
          <a:blip r:embed="rId2"/>
          <a:stretch>
            <a:fillRect/>
          </a:stretch>
        </p:blipFill>
        <p:spPr>
          <a:xfrm rot="19543914">
            <a:off x="430966" y="3442705"/>
            <a:ext cx="1800000" cy="1370122"/>
          </a:xfrm>
          <a:prstGeom prst="rect">
            <a:avLst/>
          </a:prstGeom>
        </p:spPr>
      </p:pic>
      <p:pic>
        <p:nvPicPr>
          <p:cNvPr id="28" name="图片 27"/>
          <p:cNvPicPr>
            <a:picLocks noChangeAspect="1"/>
          </p:cNvPicPr>
          <p:nvPr/>
        </p:nvPicPr>
        <p:blipFill rotWithShape="1">
          <a:blip r:embed="rId3"/>
          <a:srcRect l="10567" r="6655"/>
          <a:stretch>
            <a:fillRect/>
          </a:stretch>
        </p:blipFill>
        <p:spPr>
          <a:xfrm>
            <a:off x="6300392" y="4845752"/>
            <a:ext cx="1800000" cy="1288794"/>
          </a:xfrm>
          <a:prstGeom prst="rect">
            <a:avLst/>
          </a:prstGeom>
        </p:spPr>
      </p:pic>
      <p:pic>
        <p:nvPicPr>
          <p:cNvPr id="30" name="图片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840358">
            <a:off x="2256141" y="2194993"/>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C:\Users\dell\AppData\Roaming\Tencent\Users\383267159\QQ\WinTemp\RichOle\MM[)%JBP0R@H~}$MWB_VE66.jpg"/>
          <p:cNvPicPr>
            <a:picLocks noChangeAspect="1" noChangeArrowheads="1"/>
          </p:cNvPicPr>
          <p:nvPr/>
        </p:nvPicPr>
        <p:blipFill>
          <a:blip r:embed="rId5"/>
          <a:srcRect/>
          <a:stretch>
            <a:fillRect/>
          </a:stretch>
        </p:blipFill>
        <p:spPr bwMode="auto">
          <a:xfrm>
            <a:off x="4569759" y="1530586"/>
            <a:ext cx="2578385" cy="1300912"/>
          </a:xfrm>
          <a:prstGeom prst="rect">
            <a:avLst/>
          </a:prstGeom>
          <a:noFill/>
        </p:spPr>
      </p:pic>
      <p:pic>
        <p:nvPicPr>
          <p:cNvPr id="32" name="Picture 2" descr="7-17机身舱门A"/>
          <p:cNvPicPr>
            <a:picLocks noChangeAspect="1" noChangeArrowheads="1"/>
          </p:cNvPicPr>
          <p:nvPr/>
        </p:nvPicPr>
        <p:blipFill>
          <a:blip r:embed="rId6">
            <a:extLst>
              <a:ext uri="{28A0092B-C50C-407E-A947-70E740481C1C}">
                <a14:useLocalDpi xmlns:a14="http://schemas.microsoft.com/office/drawing/2010/main" val="0"/>
              </a:ext>
            </a:extLst>
          </a:blip>
          <a:srcRect l="30856"/>
          <a:stretch>
            <a:fillRect/>
          </a:stretch>
        </p:blipFill>
        <p:spPr bwMode="auto">
          <a:xfrm>
            <a:off x="7171689" y="2753976"/>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44" name="Group 4"/>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46" name="Group 6"/>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49" name="Group 9"/>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1" name="Group 11"/>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研究</a:t>
                </a:r>
                <a:r>
                  <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rPr>
                  <a:t>现状</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grpSp>
        <p:nvGrpSpPr>
          <p:cNvPr id="54" name="Group 14"/>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6" name="Group 16"/>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9" name="Group 19"/>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61" name="Group 21"/>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49"/>
                                        </p:tgtEl>
                                        <p:attrNameLst>
                                          <p:attrName>style.color</p:attrName>
                                        </p:attrNameLst>
                                      </p:cBhvr>
                                      <p:to>
                                        <a:schemeClr val="accent2"/>
                                      </p:to>
                                    </p:animClr>
                                    <p:animClr clrSpc="rgb" dir="cw">
                                      <p:cBhvr>
                                        <p:cTn id="7" dur="100" fill="hold"/>
                                        <p:tgtEl>
                                          <p:spTgt spid="49"/>
                                        </p:tgtEl>
                                        <p:attrNameLst>
                                          <p:attrName>fillcolor</p:attrName>
                                        </p:attrNameLst>
                                      </p:cBhvr>
                                      <p:to>
                                        <a:schemeClr val="accent2"/>
                                      </p:to>
                                    </p:animClr>
                                    <p:set>
                                      <p:cBhvr>
                                        <p:cTn id="8" dur="100" fill="hold"/>
                                        <p:tgtEl>
                                          <p:spTgt spid="49"/>
                                        </p:tgtEl>
                                        <p:attrNameLst>
                                          <p:attrName>fill.type</p:attrName>
                                        </p:attrNameLst>
                                      </p:cBhvr>
                                      <p:to>
                                        <p:strVal val="solid"/>
                                      </p:to>
                                    </p:set>
                                    <p:set>
                                      <p:cBhvr>
                                        <p:cTn id="9" dur="100" fill="hold"/>
                                        <p:tgtEl>
                                          <p:spTgt spid="49"/>
                                        </p:tgtEl>
                                        <p:attrNameLst>
                                          <p:attrName>fill.on</p:attrName>
                                        </p:attrNameLst>
                                      </p:cBhvr>
                                      <p:to>
                                        <p:strVal val="true"/>
                                      </p:to>
                                    </p:set>
                                    <p:animRot by="120000">
                                      <p:cBhvr>
                                        <p:cTn id="10" dur="100" fill="hold">
                                          <p:stCondLst>
                                            <p:cond delay="0"/>
                                          </p:stCondLst>
                                        </p:cTn>
                                        <p:tgtEl>
                                          <p:spTgt spid="49"/>
                                        </p:tgtEl>
                                        <p:attrNameLst>
                                          <p:attrName>r</p:attrName>
                                        </p:attrNameLst>
                                      </p:cBhvr>
                                    </p:animRot>
                                    <p:animRot by="-240000">
                                      <p:cBhvr>
                                        <p:cTn id="11" dur="200" fill="hold">
                                          <p:stCondLst>
                                            <p:cond delay="200"/>
                                          </p:stCondLst>
                                        </p:cTn>
                                        <p:tgtEl>
                                          <p:spTgt spid="49"/>
                                        </p:tgtEl>
                                        <p:attrNameLst>
                                          <p:attrName>r</p:attrName>
                                        </p:attrNameLst>
                                      </p:cBhvr>
                                    </p:animRot>
                                    <p:animRot by="240000">
                                      <p:cBhvr>
                                        <p:cTn id="12" dur="200" fill="hold">
                                          <p:stCondLst>
                                            <p:cond delay="400"/>
                                          </p:stCondLst>
                                        </p:cTn>
                                        <p:tgtEl>
                                          <p:spTgt spid="49"/>
                                        </p:tgtEl>
                                        <p:attrNameLst>
                                          <p:attrName>r</p:attrName>
                                        </p:attrNameLst>
                                      </p:cBhvr>
                                    </p:animRot>
                                    <p:animRot by="-240000">
                                      <p:cBhvr>
                                        <p:cTn id="13" dur="200" fill="hold">
                                          <p:stCondLst>
                                            <p:cond delay="600"/>
                                          </p:stCondLst>
                                        </p:cTn>
                                        <p:tgtEl>
                                          <p:spTgt spid="49"/>
                                        </p:tgtEl>
                                        <p:attrNameLst>
                                          <p:attrName>r</p:attrName>
                                        </p:attrNameLst>
                                      </p:cBhvr>
                                    </p:animRot>
                                    <p:animRot by="120000">
                                      <p:cBhvr>
                                        <p:cTn id="14" dur="200" fill="hold">
                                          <p:stCondLst>
                                            <p:cond delay="80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标题 2"/>
          <p:cNvSpPr txBox="1"/>
          <p:nvPr/>
        </p:nvSpPr>
        <p:spPr>
          <a:xfrm>
            <a:off x="285720" y="285728"/>
            <a:ext cx="2918128"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研究进展</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3"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fld>
            <a:endParaRPr lang="en-US" altLang="zh-CN" dirty="0"/>
          </a:p>
        </p:txBody>
      </p:sp>
      <p:sp>
        <p:nvSpPr>
          <p:cNvPr id="15" name="TextBox 7"/>
          <p:cNvSpPr txBox="1"/>
          <p:nvPr/>
        </p:nvSpPr>
        <p:spPr>
          <a:xfrm>
            <a:off x="8255" y="1740535"/>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层折减方法（</a:t>
            </a:r>
            <a:r>
              <a:rPr dirty="0" smtClean="0"/>
              <a:t>ply-discount method</a:t>
            </a:r>
            <a:r>
              <a:rPr lang="zh-CN" altLang="en-US" dirty="0" smtClean="0"/>
              <a:t>）</a:t>
            </a:r>
            <a:r>
              <a:rPr dirty="0" smtClean="0"/>
              <a:t> </a:t>
            </a:r>
            <a:endParaRPr lang="en-US" sz="1600" b="0" dirty="0" smtClean="0"/>
          </a:p>
        </p:txBody>
      </p:sp>
      <p:sp>
        <p:nvSpPr>
          <p:cNvPr id="16" name="TextBox 17"/>
          <p:cNvSpPr txBox="1"/>
          <p:nvPr/>
        </p:nvSpPr>
        <p:spPr>
          <a:xfrm>
            <a:off x="8255" y="3171825"/>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断裂力学方法（fracture mechanics） </a:t>
            </a:r>
            <a:endParaRPr lang="zh-CN" altLang="en-US" dirty="0"/>
          </a:p>
        </p:txBody>
      </p:sp>
      <p:sp>
        <p:nvSpPr>
          <p:cNvPr id="17" name="TextBox 18"/>
          <p:cNvSpPr txBox="1"/>
          <p:nvPr/>
        </p:nvSpPr>
        <p:spPr>
          <a:xfrm>
            <a:off x="8255" y="5014595"/>
            <a:ext cx="1671955"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连续损伤模型（</a:t>
            </a:r>
            <a:r>
              <a:rPr lang="en-US" altLang="zh-CN" dirty="0" smtClean="0"/>
              <a:t>continuum </a:t>
            </a:r>
            <a:r>
              <a:rPr lang="en-US" altLang="zh-CN" dirty="0"/>
              <a:t>damage </a:t>
            </a:r>
            <a:r>
              <a:rPr lang="en-US" altLang="zh-CN" dirty="0" smtClean="0"/>
              <a:t>model</a:t>
            </a:r>
            <a:r>
              <a:rPr lang="zh-CN" altLang="en-US" dirty="0" smtClean="0"/>
              <a:t>）</a:t>
            </a:r>
            <a:endParaRPr lang="en-US" altLang="zh-CN" dirty="0"/>
          </a:p>
        </p:txBody>
      </p:sp>
      <p:sp>
        <p:nvSpPr>
          <p:cNvPr id="18" name="TextBox 24"/>
          <p:cNvSpPr txBox="1"/>
          <p:nvPr/>
        </p:nvSpPr>
        <p:spPr>
          <a:xfrm>
            <a:off x="2081530" y="1264285"/>
            <a:ext cx="2318385" cy="829945"/>
          </a:xfrm>
          <a:prstGeom prst="rect">
            <a:avLst/>
          </a:prstGeom>
          <a:noFill/>
        </p:spPr>
        <p:txBody>
          <a:bodyPr wrap="square" rtlCol="0">
            <a:spAutoFit/>
          </a:bodyPr>
          <a:lstStyle/>
          <a:p>
            <a:pPr algn="l"/>
            <a:r>
              <a:rPr lang="en-US" sz="1600">
                <a:sym typeface="+mn-ea"/>
              </a:rPr>
              <a:t>David W.Sleight,NASA /TP-1999-209107</a:t>
            </a:r>
            <a:endParaRPr lang="en-US" sz="1600" b="0">
              <a:sym typeface="+mn-ea"/>
            </a:endParaRP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p:cNvPicPr>
            <a:picLocks noChangeAspect="1"/>
          </p:cNvPicPr>
          <p:nvPr/>
        </p:nvPicPr>
        <p:blipFill>
          <a:blip r:embed="rId1"/>
          <a:stretch>
            <a:fillRect/>
          </a:stretch>
        </p:blipFill>
        <p:spPr>
          <a:xfrm>
            <a:off x="6012180" y="1120775"/>
            <a:ext cx="2728595" cy="2051050"/>
          </a:xfrm>
          <a:prstGeom prst="rect">
            <a:avLst/>
          </a:prstGeom>
        </p:spPr>
      </p:pic>
      <p:sp>
        <p:nvSpPr>
          <p:cNvPr id="21" name="左大括号 20"/>
          <p:cNvSpPr/>
          <p:nvPr/>
        </p:nvSpPr>
        <p:spPr>
          <a:xfrm>
            <a:off x="1808480" y="142113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3" name="TextBox 24"/>
          <p:cNvSpPr txBox="1"/>
          <p:nvPr/>
        </p:nvSpPr>
        <p:spPr>
          <a:xfrm>
            <a:off x="2036445" y="2202815"/>
            <a:ext cx="2318385" cy="583565"/>
          </a:xfrm>
          <a:prstGeom prst="rect">
            <a:avLst/>
          </a:prstGeom>
          <a:noFill/>
        </p:spPr>
        <p:txBody>
          <a:bodyPr wrap="square" rtlCol="0">
            <a:spAutoFit/>
          </a:bodyPr>
          <a:lstStyle/>
          <a:p>
            <a:pPr algn="l"/>
            <a:r>
              <a:rPr lang="en-US" sz="1600" b="0">
                <a:sym typeface="+mn-ea"/>
              </a:rPr>
              <a:t>Wang Danyong,2005</a:t>
            </a:r>
            <a:endParaRPr lang="en-US" sz="1600" b="0">
              <a:sym typeface="+mn-ea"/>
            </a:endParaRP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p:cNvSpPr txBox="1"/>
          <p:nvPr/>
        </p:nvSpPr>
        <p:spPr>
          <a:xfrm>
            <a:off x="2081530" y="3822065"/>
            <a:ext cx="2540000" cy="337185"/>
          </a:xfrm>
          <a:prstGeom prst="rect">
            <a:avLst/>
          </a:prstGeom>
          <a:noFill/>
        </p:spPr>
        <p:txBody>
          <a:bodyPr wrap="square" rtlCol="0" anchor="t">
            <a:spAutoFit/>
          </a:bodyPr>
          <a:lstStyle/>
          <a:p>
            <a:r>
              <a:rPr lang="zh-CN" altLang="en-US" sz="1600"/>
              <a:t>P.P. Camanho</a:t>
            </a:r>
            <a:r>
              <a:rPr lang="en-US" altLang="zh-CN" sz="1600"/>
              <a:t>,2012</a:t>
            </a:r>
            <a:endParaRPr lang="en-US" altLang="zh-CN" sz="1600"/>
          </a:p>
        </p:txBody>
      </p:sp>
      <p:sp>
        <p:nvSpPr>
          <p:cNvPr id="27" name="文本框 26"/>
          <p:cNvSpPr txBox="1"/>
          <p:nvPr/>
        </p:nvSpPr>
        <p:spPr>
          <a:xfrm>
            <a:off x="2081530" y="2931160"/>
            <a:ext cx="2540000" cy="583565"/>
          </a:xfrm>
          <a:prstGeom prst="rect">
            <a:avLst/>
          </a:prstGeom>
          <a:noFill/>
        </p:spPr>
        <p:txBody>
          <a:bodyPr wrap="square" rtlCol="0" anchor="t">
            <a:spAutoFit/>
          </a:bodyPr>
          <a:lstStyle/>
          <a:p>
            <a:r>
              <a:rPr lang="zh-CN" altLang="en-US" sz="1600"/>
              <a:t>Whitney JM, Nuismer RJ.</a:t>
            </a:r>
            <a:r>
              <a:rPr lang="en-US" altLang="zh-CN" sz="1600"/>
              <a:t>1974</a:t>
            </a:r>
            <a:endParaRPr lang="en-US" altLang="zh-CN" sz="1600"/>
          </a:p>
        </p:txBody>
      </p:sp>
      <p:sp>
        <p:nvSpPr>
          <p:cNvPr id="28" name="文本框 27"/>
          <p:cNvSpPr txBox="1"/>
          <p:nvPr/>
        </p:nvSpPr>
        <p:spPr>
          <a:xfrm>
            <a:off x="2026920" y="4880610"/>
            <a:ext cx="2273300" cy="337185"/>
          </a:xfrm>
          <a:prstGeom prst="rect">
            <a:avLst/>
          </a:prstGeom>
          <a:noFill/>
        </p:spPr>
        <p:txBody>
          <a:bodyPr wrap="none" rtlCol="0" anchor="t">
            <a:spAutoFit/>
          </a:bodyPr>
          <a:lstStyle/>
          <a:p>
            <a:pPr algn="l"/>
            <a:r>
              <a:rPr lang="en-US" altLang="zh-CN" sz="1600" dirty="0" err="1">
                <a:cs typeface="Times New Roman" panose="02020603050405020304" pitchFamily="18" charset="0"/>
                <a:sym typeface="+mn-ea"/>
              </a:rPr>
              <a:t>Ireneusz</a:t>
            </a:r>
            <a:r>
              <a:rPr lang="en-US" altLang="zh-CN" sz="1600" dirty="0">
                <a:cs typeface="Times New Roman" panose="02020603050405020304" pitchFamily="18" charset="0"/>
                <a:sym typeface="+mn-ea"/>
              </a:rPr>
              <a:t> </a:t>
            </a:r>
            <a:r>
              <a:rPr lang="en-US" altLang="zh-CN" sz="1600" dirty="0" smtClean="0">
                <a:cs typeface="Times New Roman" panose="02020603050405020304" pitchFamily="18" charset="0"/>
                <a:sym typeface="+mn-ea"/>
              </a:rPr>
              <a:t>Lapczyk,2007</a:t>
            </a:r>
            <a:endParaRPr lang="en-US" altLang="zh-CN" sz="1600" dirty="0" smtClean="0">
              <a:cs typeface="Times New Roman" panose="02020603050405020304" pitchFamily="18" charset="0"/>
              <a:sym typeface="+mn-ea"/>
            </a:endParaRPr>
          </a:p>
        </p:txBody>
      </p:sp>
      <p:sp>
        <p:nvSpPr>
          <p:cNvPr id="29" name="文本框 28"/>
          <p:cNvSpPr txBox="1"/>
          <p:nvPr/>
        </p:nvSpPr>
        <p:spPr>
          <a:xfrm>
            <a:off x="2081530" y="5659755"/>
            <a:ext cx="2540000" cy="337185"/>
          </a:xfrm>
          <a:prstGeom prst="rect">
            <a:avLst/>
          </a:prstGeom>
          <a:noFill/>
        </p:spPr>
        <p:txBody>
          <a:bodyPr wrap="square" rtlCol="0" anchor="t">
            <a:spAutoFit/>
          </a:bodyPr>
          <a:lstStyle/>
          <a:p>
            <a:r>
              <a:rPr lang="zh-CN" altLang="en-US" sz="1600"/>
              <a:t>P. Maim</a:t>
            </a:r>
            <a:r>
              <a:rPr lang="en-US" altLang="zh-CN" sz="1600"/>
              <a:t>i,2007</a:t>
            </a:r>
            <a:endParaRPr lang="en-US" altLang="zh-CN" sz="1600"/>
          </a:p>
        </p:txBody>
      </p:sp>
      <p:sp>
        <p:nvSpPr>
          <p:cNvPr id="30" name="左大括号 29"/>
          <p:cNvSpPr/>
          <p:nvPr/>
        </p:nvSpPr>
        <p:spPr>
          <a:xfrm>
            <a:off x="1818005" y="307594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31" name="左大括号 30"/>
          <p:cNvSpPr/>
          <p:nvPr/>
        </p:nvSpPr>
        <p:spPr>
          <a:xfrm>
            <a:off x="1808480" y="488061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2" name="图片 31"/>
          <p:cNvPicPr>
            <a:picLocks noChangeAspect="1"/>
          </p:cNvPicPr>
          <p:nvPr/>
        </p:nvPicPr>
        <p:blipFill rotWithShape="1">
          <a:blip r:embed="rId2"/>
          <a:srcRect l="2425" t="3106" r="3912" b="8790"/>
          <a:stretch>
            <a:fillRect/>
          </a:stretch>
        </p:blipFill>
        <p:spPr>
          <a:xfrm>
            <a:off x="7010510" y="5279509"/>
            <a:ext cx="2249644" cy="1106968"/>
          </a:xfrm>
          <a:prstGeom prst="rect">
            <a:avLst/>
          </a:prstGeom>
        </p:spPr>
      </p:pic>
      <p:pic>
        <p:nvPicPr>
          <p:cNvPr id="33" name="图片 32"/>
          <p:cNvPicPr>
            <a:picLocks noChangeAspect="1"/>
          </p:cNvPicPr>
          <p:nvPr/>
        </p:nvPicPr>
        <p:blipFill>
          <a:blip r:embed="rId3"/>
          <a:stretch>
            <a:fillRect/>
          </a:stretch>
        </p:blipFill>
        <p:spPr>
          <a:xfrm>
            <a:off x="4300220" y="5123180"/>
            <a:ext cx="2666365" cy="1419225"/>
          </a:xfrm>
          <a:prstGeom prst="rect">
            <a:avLst/>
          </a:prstGeom>
        </p:spPr>
      </p:pic>
      <p:pic>
        <p:nvPicPr>
          <p:cNvPr id="34" name="图片 33"/>
          <p:cNvPicPr>
            <a:picLocks noChangeAspect="1"/>
          </p:cNvPicPr>
          <p:nvPr/>
        </p:nvPicPr>
        <p:blipFill>
          <a:blip r:embed="rId4"/>
          <a:stretch>
            <a:fillRect/>
          </a:stretch>
        </p:blipFill>
        <p:spPr>
          <a:xfrm>
            <a:off x="4504055" y="1525270"/>
            <a:ext cx="1219200" cy="1247775"/>
          </a:xfrm>
          <a:prstGeom prst="rect">
            <a:avLst/>
          </a:prstGeom>
        </p:spPr>
      </p:pic>
      <p:pic>
        <p:nvPicPr>
          <p:cNvPr id="35" name="图片 34"/>
          <p:cNvPicPr>
            <a:picLocks noChangeAspect="1"/>
          </p:cNvPicPr>
          <p:nvPr/>
        </p:nvPicPr>
        <p:blipFill rotWithShape="1">
          <a:blip r:embed="rId5"/>
          <a:srcRect l="10284" t="8802" r="8194" b="4682"/>
          <a:stretch>
            <a:fillRect/>
          </a:stretch>
        </p:blipFill>
        <p:spPr>
          <a:xfrm>
            <a:off x="6281990" y="3822163"/>
            <a:ext cx="2188915" cy="951036"/>
          </a:xfrm>
          <a:prstGeom prst="rect">
            <a:avLst/>
          </a:prstGeom>
        </p:spPr>
      </p:pic>
      <p:pic>
        <p:nvPicPr>
          <p:cNvPr id="36" name="图片 35"/>
          <p:cNvPicPr>
            <a:picLocks noChangeAspect="1"/>
          </p:cNvPicPr>
          <p:nvPr/>
        </p:nvPicPr>
        <p:blipFill rotWithShape="1">
          <a:blip r:embed="rId6"/>
          <a:srcRect l="3462" t="11791" r="6564" b="9062"/>
          <a:stretch>
            <a:fillRect/>
          </a:stretch>
        </p:blipFill>
        <p:spPr>
          <a:xfrm>
            <a:off x="6252053" y="3171784"/>
            <a:ext cx="2248647" cy="749549"/>
          </a:xfrm>
          <a:prstGeom prst="rect">
            <a:avLst/>
          </a:prstGeom>
        </p:spPr>
      </p:pic>
      <p:pic>
        <p:nvPicPr>
          <p:cNvPr id="37" name="图片 36"/>
          <p:cNvPicPr>
            <a:picLocks noChangeAspect="1"/>
          </p:cNvPicPr>
          <p:nvPr/>
        </p:nvPicPr>
        <p:blipFill rotWithShape="1">
          <a:blip r:embed="rId7"/>
          <a:srcRect l="6272" t="2591" r="9189" b="3872"/>
          <a:stretch>
            <a:fillRect/>
          </a:stretch>
        </p:blipFill>
        <p:spPr>
          <a:xfrm>
            <a:off x="4408399" y="3333127"/>
            <a:ext cx="1844247" cy="1547471"/>
          </a:xfrm>
          <a:prstGeom prst="rect">
            <a:avLst/>
          </a:prstGeom>
        </p:spPr>
      </p:pic>
      <p:cxnSp>
        <p:nvCxnSpPr>
          <p:cNvPr id="38" name="Straight Connector 3"/>
          <p:cNvCxnSpPr>
            <a:cxnSpLocks noChangeShapeType="1"/>
          </p:cNvCxnSpPr>
          <p:nvPr/>
        </p:nvCxnSpPr>
        <p:spPr bwMode="auto">
          <a:xfrm flipV="1">
            <a:off x="4355976" y="1196975"/>
            <a:ext cx="0" cy="5472430"/>
          </a:xfrm>
          <a:prstGeom prst="line">
            <a:avLst/>
          </a:prstGeom>
          <a:noFill/>
          <a:ln w="9525" algn="ctr">
            <a:solidFill>
              <a:srgbClr val="0000FF"/>
            </a:solidFill>
            <a:prstDash val="dashDot"/>
            <a:round/>
          </a:ln>
          <a:extLst>
            <a:ext uri="{909E8E84-426E-40DD-AFC4-6F175D3DCCD1}">
              <a14:hiddenFill xmlns:a14="http://schemas.microsoft.com/office/drawing/2010/main">
                <a:noFill/>
              </a14:hiddenFill>
            </a:ext>
          </a:extLst>
        </p:spPr>
      </p:cxnSp>
      <p:sp>
        <p:nvSpPr>
          <p:cNvPr id="25" name="矩形 3"/>
          <p:cNvSpPr>
            <a:spLocks noChangeArrowheads="1"/>
          </p:cNvSpPr>
          <p:nvPr/>
        </p:nvSpPr>
        <p:spPr bwMode="auto">
          <a:xfrm>
            <a:off x="390784" y="6333460"/>
            <a:ext cx="3761358" cy="40011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如何预测大开口层合板的失效？</a:t>
            </a: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84" name="Group 4"/>
          <p:cNvGrpSpPr/>
          <p:nvPr/>
        </p:nvGrpSpPr>
        <p:grpSpPr bwMode="auto">
          <a:xfrm>
            <a:off x="1928794" y="1571612"/>
            <a:ext cx="5114926"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86" name="Group 6"/>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89" name="Group 9"/>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1" name="Group 11"/>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94" name="Group 14"/>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6" name="Group 16"/>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grpSp>
        <p:nvGrpSpPr>
          <p:cNvPr id="99" name="Group 19"/>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101" name="Group 21"/>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创新点及工作计划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94"/>
                                        </p:tgtEl>
                                        <p:attrNameLst>
                                          <p:attrName>style.color</p:attrName>
                                        </p:attrNameLst>
                                      </p:cBhvr>
                                      <p:to>
                                        <a:schemeClr val="accent2"/>
                                      </p:to>
                                    </p:animClr>
                                    <p:animClr clrSpc="rgb" dir="cw">
                                      <p:cBhvr>
                                        <p:cTn id="7" dur="100" fill="hold"/>
                                        <p:tgtEl>
                                          <p:spTgt spid="94"/>
                                        </p:tgtEl>
                                        <p:attrNameLst>
                                          <p:attrName>fillcolor</p:attrName>
                                        </p:attrNameLst>
                                      </p:cBhvr>
                                      <p:to>
                                        <a:schemeClr val="accent2"/>
                                      </p:to>
                                    </p:animClr>
                                    <p:set>
                                      <p:cBhvr>
                                        <p:cTn id="8" dur="100" fill="hold"/>
                                        <p:tgtEl>
                                          <p:spTgt spid="94"/>
                                        </p:tgtEl>
                                        <p:attrNameLst>
                                          <p:attrName>fill.type</p:attrName>
                                        </p:attrNameLst>
                                      </p:cBhvr>
                                      <p:to>
                                        <p:strVal val="solid"/>
                                      </p:to>
                                    </p:set>
                                    <p:set>
                                      <p:cBhvr>
                                        <p:cTn id="9" dur="100" fill="hold"/>
                                        <p:tgtEl>
                                          <p:spTgt spid="94"/>
                                        </p:tgtEl>
                                        <p:attrNameLst>
                                          <p:attrName>fill.on</p:attrName>
                                        </p:attrNameLst>
                                      </p:cBhvr>
                                      <p:to>
                                        <p:strVal val="true"/>
                                      </p:to>
                                    </p:set>
                                    <p:animRot by="120000">
                                      <p:cBhvr>
                                        <p:cTn id="10" dur="100" fill="hold">
                                          <p:stCondLst>
                                            <p:cond delay="0"/>
                                          </p:stCondLst>
                                        </p:cTn>
                                        <p:tgtEl>
                                          <p:spTgt spid="94"/>
                                        </p:tgtEl>
                                        <p:attrNameLst>
                                          <p:attrName>r</p:attrName>
                                        </p:attrNameLst>
                                      </p:cBhvr>
                                    </p:animRot>
                                    <p:animRot by="-240000">
                                      <p:cBhvr>
                                        <p:cTn id="11" dur="200" fill="hold">
                                          <p:stCondLst>
                                            <p:cond delay="200"/>
                                          </p:stCondLst>
                                        </p:cTn>
                                        <p:tgtEl>
                                          <p:spTgt spid="94"/>
                                        </p:tgtEl>
                                        <p:attrNameLst>
                                          <p:attrName>r</p:attrName>
                                        </p:attrNameLst>
                                      </p:cBhvr>
                                    </p:animRot>
                                    <p:animRot by="240000">
                                      <p:cBhvr>
                                        <p:cTn id="12" dur="200" fill="hold">
                                          <p:stCondLst>
                                            <p:cond delay="400"/>
                                          </p:stCondLst>
                                        </p:cTn>
                                        <p:tgtEl>
                                          <p:spTgt spid="94"/>
                                        </p:tgtEl>
                                        <p:attrNameLst>
                                          <p:attrName>r</p:attrName>
                                        </p:attrNameLst>
                                      </p:cBhvr>
                                    </p:animRot>
                                    <p:animRot by="-240000">
                                      <p:cBhvr>
                                        <p:cTn id="13" dur="200" fill="hold">
                                          <p:stCondLst>
                                            <p:cond delay="600"/>
                                          </p:stCondLst>
                                        </p:cTn>
                                        <p:tgtEl>
                                          <p:spTgt spid="94"/>
                                        </p:tgtEl>
                                        <p:attrNameLst>
                                          <p:attrName>r</p:attrName>
                                        </p:attrNameLst>
                                      </p:cBhvr>
                                    </p:animRot>
                                    <p:animRot by="120000">
                                      <p:cBhvr>
                                        <p:cTn id="14" dur="200" fill="hold">
                                          <p:stCondLst>
                                            <p:cond delay="80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6" name="AutoShape 8"/>
          <p:cNvSpPr>
            <a:spLocks noChangeArrowheads="1"/>
          </p:cNvSpPr>
          <p:nvPr/>
        </p:nvSpPr>
        <p:spPr bwMode="gray">
          <a:xfrm>
            <a:off x="4592529" y="3322374"/>
            <a:ext cx="3967282" cy="353352"/>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 name="AutoShape 8"/>
          <p:cNvSpPr>
            <a:spLocks noChangeArrowheads="1"/>
          </p:cNvSpPr>
          <p:nvPr/>
        </p:nvSpPr>
        <p:spPr bwMode="gray">
          <a:xfrm>
            <a:off x="4605181" y="2826275"/>
            <a:ext cx="4247873" cy="368426"/>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 name="AutoShape 8"/>
          <p:cNvSpPr>
            <a:spLocks noChangeArrowheads="1"/>
          </p:cNvSpPr>
          <p:nvPr/>
        </p:nvSpPr>
        <p:spPr bwMode="gray">
          <a:xfrm>
            <a:off x="4605181" y="2277686"/>
            <a:ext cx="4253098" cy="338385"/>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9" name="AutoShape 8"/>
          <p:cNvSpPr>
            <a:spLocks noChangeArrowheads="1"/>
          </p:cNvSpPr>
          <p:nvPr/>
        </p:nvSpPr>
        <p:spPr bwMode="gray">
          <a:xfrm>
            <a:off x="4605182" y="1400163"/>
            <a:ext cx="4253098" cy="602519"/>
          </a:xfrm>
          <a:prstGeom prst="roundRect">
            <a:avLst>
              <a:gd name="adj" fmla="val 50000"/>
            </a:avLst>
          </a:prstGeom>
          <a:solidFill>
            <a:schemeClr val="bg1"/>
          </a:solidFill>
          <a:ln w="25400" cap="rnd">
            <a:solidFill>
              <a:srgbClr val="0070C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0" name="AutoShape 8"/>
          <p:cNvSpPr>
            <a:spLocks noChangeArrowheads="1"/>
          </p:cNvSpPr>
          <p:nvPr/>
        </p:nvSpPr>
        <p:spPr bwMode="gray">
          <a:xfrm>
            <a:off x="4605182" y="785794"/>
            <a:ext cx="4181660" cy="528638"/>
          </a:xfrm>
          <a:prstGeom prst="roundRect">
            <a:avLst>
              <a:gd name="adj" fmla="val 50000"/>
            </a:avLst>
          </a:prstGeom>
          <a:solidFill>
            <a:schemeClr val="bg1"/>
          </a:solidFill>
          <a:ln w="25400" cap="rnd">
            <a:solidFill>
              <a:srgbClr val="0070C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1" name="TextBox 57"/>
          <p:cNvSpPr txBox="1"/>
          <p:nvPr/>
        </p:nvSpPr>
        <p:spPr>
          <a:xfrm>
            <a:off x="214282" y="3010111"/>
            <a:ext cx="571504" cy="1200329"/>
          </a:xfrm>
          <a:prstGeom prst="rect">
            <a:avLst/>
          </a:prstGeom>
          <a:solidFill>
            <a:srgbClr val="FFFF00"/>
          </a:solidFill>
          <a:ln>
            <a:noFill/>
          </a:ln>
          <a:effectLst/>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dirty="0" smtClean="0"/>
              <a:t>研</a:t>
            </a:r>
            <a:endParaRPr lang="en-US" altLang="zh-CN" dirty="0" smtClean="0"/>
          </a:p>
          <a:p>
            <a:pPr algn="ctr"/>
            <a:r>
              <a:rPr lang="zh-CN" altLang="en-US" dirty="0" smtClean="0"/>
              <a:t>究</a:t>
            </a:r>
            <a:endParaRPr lang="en-US" altLang="zh-CN" dirty="0" smtClean="0"/>
          </a:p>
          <a:p>
            <a:pPr algn="ctr"/>
            <a:r>
              <a:rPr lang="zh-CN" altLang="en-US" dirty="0" smtClean="0"/>
              <a:t>设想</a:t>
            </a:r>
            <a:endParaRPr lang="en-US" altLang="zh-CN" dirty="0" smtClean="0"/>
          </a:p>
        </p:txBody>
      </p:sp>
      <p:sp>
        <p:nvSpPr>
          <p:cNvPr id="12" name="TextBox 58"/>
          <p:cNvSpPr txBox="1"/>
          <p:nvPr/>
        </p:nvSpPr>
        <p:spPr>
          <a:xfrm>
            <a:off x="1000100" y="3148611"/>
            <a:ext cx="141166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大开口复合材料层合板的损伤</a:t>
            </a:r>
            <a:endParaRPr lang="zh-CN" altLang="en-US" dirty="0"/>
          </a:p>
        </p:txBody>
      </p:sp>
      <p:sp>
        <p:nvSpPr>
          <p:cNvPr id="13" name="TextBox 60"/>
          <p:cNvSpPr txBox="1"/>
          <p:nvPr/>
        </p:nvSpPr>
        <p:spPr>
          <a:xfrm>
            <a:off x="2759640" y="1042183"/>
            <a:ext cx="121444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实验研究</a:t>
            </a:r>
            <a:endParaRPr lang="zh-CN" altLang="en-US" dirty="0"/>
          </a:p>
        </p:txBody>
      </p:sp>
      <p:sp>
        <p:nvSpPr>
          <p:cNvPr id="14" name="TextBox 61"/>
          <p:cNvSpPr txBox="1"/>
          <p:nvPr/>
        </p:nvSpPr>
        <p:spPr>
          <a:xfrm>
            <a:off x="2737741" y="2964147"/>
            <a:ext cx="120651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数值模拟理论</a:t>
            </a:r>
            <a:endParaRPr lang="zh-CN" altLang="en-US" dirty="0"/>
          </a:p>
        </p:txBody>
      </p:sp>
      <p:sp>
        <p:nvSpPr>
          <p:cNvPr id="15" name="TextBox 67"/>
          <p:cNvSpPr txBox="1"/>
          <p:nvPr/>
        </p:nvSpPr>
        <p:spPr>
          <a:xfrm>
            <a:off x="2696758" y="5316849"/>
            <a:ext cx="15716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CN" dirty="0" smtClean="0"/>
              <a:t>ABAQUS</a:t>
            </a:r>
            <a:r>
              <a:rPr lang="zh-CN" altLang="en-US" dirty="0" smtClean="0"/>
              <a:t>中应用</a:t>
            </a:r>
            <a:endParaRPr lang="zh-CN" altLang="en-US" dirty="0"/>
          </a:p>
        </p:txBody>
      </p:sp>
      <p:cxnSp>
        <p:nvCxnSpPr>
          <p:cNvPr id="17" name="肘形连接符 16"/>
          <p:cNvCxnSpPr>
            <a:stCxn id="12" idx="3"/>
            <a:endCxn id="13" idx="1"/>
          </p:cNvCxnSpPr>
          <p:nvPr/>
        </p:nvCxnSpPr>
        <p:spPr>
          <a:xfrm flipV="1">
            <a:off x="2411760" y="1226849"/>
            <a:ext cx="347880" cy="238342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2" idx="3"/>
            <a:endCxn id="14" idx="1"/>
          </p:cNvCxnSpPr>
          <p:nvPr/>
        </p:nvCxnSpPr>
        <p:spPr>
          <a:xfrm flipV="1">
            <a:off x="2411760" y="3287313"/>
            <a:ext cx="325981" cy="32296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46"/>
          <p:cNvSpPr txBox="1"/>
          <p:nvPr/>
        </p:nvSpPr>
        <p:spPr>
          <a:xfrm>
            <a:off x="4788024" y="830831"/>
            <a:ext cx="4032000"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电测</a:t>
            </a:r>
            <a:r>
              <a:rPr lang="zh-CN" altLang="en-US" sz="1600" b="1" dirty="0" smtClean="0">
                <a:latin typeface="宋体" panose="02010600030101010101" pitchFamily="2" charset="-122"/>
                <a:ea typeface="宋体" panose="02010600030101010101" pitchFamily="2" charset="-122"/>
              </a:rPr>
              <a:t>法：电阻应变片和</a:t>
            </a:r>
            <a:r>
              <a:rPr lang="en-US" altLang="zh-CN" sz="1600" b="1" dirty="0" smtClean="0">
                <a:latin typeface="宋体" panose="02010600030101010101" pitchFamily="2" charset="-122"/>
                <a:ea typeface="宋体" panose="02010600030101010101" pitchFamily="2" charset="-122"/>
              </a:rPr>
              <a:t>TST3682</a:t>
            </a:r>
            <a:r>
              <a:rPr lang="zh-CN" altLang="en-US" sz="1600" b="1" dirty="0" smtClean="0">
                <a:latin typeface="宋体" panose="02010600030101010101" pitchFamily="2" charset="-122"/>
                <a:ea typeface="宋体" panose="02010600030101010101" pitchFamily="2" charset="-122"/>
              </a:rPr>
              <a:t>应变仪；</a:t>
            </a:r>
            <a:endParaRPr lang="en-US" altLang="zh-CN" sz="1600" b="1" dirty="0" smtClean="0">
              <a:latin typeface="宋体" panose="02010600030101010101" pitchFamily="2" charset="-122"/>
              <a:ea typeface="宋体" panose="02010600030101010101" pitchFamily="2" charset="-122"/>
            </a:endParaRPr>
          </a:p>
        </p:txBody>
      </p:sp>
      <p:sp>
        <p:nvSpPr>
          <p:cNvPr id="20" name="矩形 19"/>
          <p:cNvSpPr/>
          <p:nvPr/>
        </p:nvSpPr>
        <p:spPr>
          <a:xfrm>
            <a:off x="4788024" y="1428736"/>
            <a:ext cx="3927380" cy="584775"/>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光测法：使用</a:t>
            </a:r>
            <a:r>
              <a:rPr lang="en-US" altLang="zh-CN" sz="1600" b="1" dirty="0" smtClean="0">
                <a:latin typeface="宋体" panose="02010600030101010101" pitchFamily="2" charset="-122"/>
                <a:ea typeface="宋体" panose="02010600030101010101" pitchFamily="2" charset="-122"/>
              </a:rPr>
              <a:t>3D DIC</a:t>
            </a:r>
            <a:r>
              <a:rPr lang="zh-CN" altLang="en-US" sz="1600" b="1" dirty="0" smtClean="0">
                <a:latin typeface="宋体" panose="02010600030101010101" pitchFamily="2" charset="-122"/>
                <a:ea typeface="宋体" panose="02010600030101010101" pitchFamily="2" charset="-122"/>
              </a:rPr>
              <a:t>方法和</a:t>
            </a:r>
            <a:r>
              <a:rPr lang="en-US" altLang="zh-CN" sz="1600" b="1" dirty="0" smtClean="0">
                <a:latin typeface="宋体" panose="02010600030101010101" pitchFamily="2" charset="-122"/>
                <a:ea typeface="宋体" panose="02010600030101010101" pitchFamily="2" charset="-122"/>
              </a:rPr>
              <a:t>PMLAB DIC-3D</a:t>
            </a:r>
            <a:r>
              <a:rPr lang="zh-CN" altLang="en-US" sz="1600" b="1" dirty="0" smtClean="0">
                <a:latin typeface="宋体" panose="02010600030101010101" pitchFamily="2" charset="-122"/>
                <a:ea typeface="宋体" panose="02010600030101010101" pitchFamily="2" charset="-122"/>
              </a:rPr>
              <a:t>软件系统；</a:t>
            </a:r>
            <a:endParaRPr lang="zh-CN" altLang="en-US" sz="1600" b="1" dirty="0">
              <a:latin typeface="宋体" panose="02010600030101010101" pitchFamily="2" charset="-122"/>
              <a:ea typeface="宋体" panose="02010600030101010101" pitchFamily="2" charset="-122"/>
            </a:endParaRPr>
          </a:p>
        </p:txBody>
      </p:sp>
      <p:sp>
        <p:nvSpPr>
          <p:cNvPr id="21" name="矩形 20"/>
          <p:cNvSpPr/>
          <p:nvPr/>
        </p:nvSpPr>
        <p:spPr>
          <a:xfrm>
            <a:off x="4721660" y="2249285"/>
            <a:ext cx="3812612" cy="338554"/>
          </a:xfrm>
          <a:prstGeom prst="rect">
            <a:avLst/>
          </a:prstGeom>
        </p:spPr>
        <p:txBody>
          <a:bodyPr wrap="square">
            <a:spAutoFit/>
          </a:bodyPr>
          <a:lstStyle/>
          <a:p>
            <a:pPr marL="342900" indent="-342900"/>
            <a:r>
              <a:rPr lang="en-US" altLang="zh-CN" sz="1600" b="1" dirty="0" smtClean="0">
                <a:latin typeface="宋体" panose="02010600030101010101" pitchFamily="2" charset="-122"/>
                <a:ea typeface="宋体" panose="02010600030101010101" pitchFamily="2" charset="-122"/>
              </a:rPr>
              <a:t>Hashin</a:t>
            </a:r>
            <a:r>
              <a:rPr lang="zh-CN" altLang="en-US" sz="1600" b="1" dirty="0" smtClean="0">
                <a:latin typeface="宋体" panose="02010600030101010101" pitchFamily="2" charset="-122"/>
                <a:ea typeface="宋体" panose="02010600030101010101" pitchFamily="2" charset="-122"/>
              </a:rPr>
              <a:t>失效准则；</a:t>
            </a:r>
            <a:endParaRPr lang="zh-CN" altLang="en-US" sz="1600" b="1" dirty="0">
              <a:latin typeface="宋体" panose="02010600030101010101" pitchFamily="2" charset="-122"/>
              <a:ea typeface="宋体" panose="02010600030101010101" pitchFamily="2" charset="-122"/>
            </a:endParaRPr>
          </a:p>
        </p:txBody>
      </p:sp>
      <p:sp>
        <p:nvSpPr>
          <p:cNvPr id="22" name="矩形 21"/>
          <p:cNvSpPr/>
          <p:nvPr/>
        </p:nvSpPr>
        <p:spPr>
          <a:xfrm>
            <a:off x="4731207" y="2834237"/>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连续损伤模型；</a:t>
            </a:r>
            <a:endParaRPr lang="en-US" altLang="zh-CN" sz="1600" b="1" dirty="0" smtClean="0">
              <a:latin typeface="宋体" panose="02010600030101010101" pitchFamily="2" charset="-122"/>
              <a:ea typeface="宋体" panose="02010600030101010101" pitchFamily="2" charset="-122"/>
            </a:endParaRPr>
          </a:p>
        </p:txBody>
      </p:sp>
      <p:sp>
        <p:nvSpPr>
          <p:cNvPr id="23" name="矩形 22"/>
          <p:cNvSpPr/>
          <p:nvPr/>
        </p:nvSpPr>
        <p:spPr>
          <a:xfrm>
            <a:off x="4757045" y="3297605"/>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线性退化模型对比指数退化模型</a:t>
            </a:r>
            <a:endParaRPr lang="zh-CN" altLang="en-US" sz="1600" b="1" dirty="0">
              <a:latin typeface="宋体" panose="02010600030101010101" pitchFamily="2" charset="-122"/>
              <a:ea typeface="宋体" panose="02010600030101010101" pitchFamily="2" charset="-122"/>
            </a:endParaRPr>
          </a:p>
        </p:txBody>
      </p:sp>
      <p:cxnSp>
        <p:nvCxnSpPr>
          <p:cNvPr id="24" name="直接箭头连接符 23"/>
          <p:cNvCxnSpPr>
            <a:stCxn id="13" idx="3"/>
            <a:endCxn id="9" idx="1"/>
          </p:cNvCxnSpPr>
          <p:nvPr/>
        </p:nvCxnSpPr>
        <p:spPr>
          <a:xfrm>
            <a:off x="3974086" y="1226849"/>
            <a:ext cx="631096" cy="474574"/>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5" name="直接箭头连接符 24"/>
          <p:cNvCxnSpPr>
            <a:stCxn id="14" idx="3"/>
            <a:endCxn id="8" idx="1"/>
          </p:cNvCxnSpPr>
          <p:nvPr/>
        </p:nvCxnSpPr>
        <p:spPr>
          <a:xfrm flipV="1">
            <a:off x="3944259" y="2446879"/>
            <a:ext cx="660922" cy="840434"/>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6" name="直接箭头连接符 25"/>
          <p:cNvCxnSpPr>
            <a:stCxn id="14" idx="3"/>
            <a:endCxn id="7" idx="1"/>
          </p:cNvCxnSpPr>
          <p:nvPr/>
        </p:nvCxnSpPr>
        <p:spPr>
          <a:xfrm flipV="1">
            <a:off x="3944259" y="3010488"/>
            <a:ext cx="660922" cy="276825"/>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7" name="直接箭头连接符 26"/>
          <p:cNvCxnSpPr>
            <a:stCxn id="15" idx="3"/>
            <a:endCxn id="32" idx="1"/>
          </p:cNvCxnSpPr>
          <p:nvPr/>
        </p:nvCxnSpPr>
        <p:spPr>
          <a:xfrm flipV="1">
            <a:off x="4268394" y="5626695"/>
            <a:ext cx="355884" cy="13320"/>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8" name="直接连接符 27"/>
          <p:cNvCxnSpPr>
            <a:stCxn id="12" idx="1"/>
            <a:endCxn id="11" idx="3"/>
          </p:cNvCxnSpPr>
          <p:nvPr/>
        </p:nvCxnSpPr>
        <p:spPr>
          <a:xfrm flipH="1">
            <a:off x="785786" y="3610276"/>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2" idx="3"/>
            <a:endCxn id="15" idx="1"/>
          </p:cNvCxnSpPr>
          <p:nvPr/>
        </p:nvCxnSpPr>
        <p:spPr>
          <a:xfrm>
            <a:off x="2411760" y="3610276"/>
            <a:ext cx="284998" cy="2029739"/>
          </a:xfrm>
          <a:prstGeom prst="bentConnector3">
            <a:avLst>
              <a:gd name="adj1" fmla="val 5879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4" idx="3"/>
            <a:endCxn id="6" idx="1"/>
          </p:cNvCxnSpPr>
          <p:nvPr/>
        </p:nvCxnSpPr>
        <p:spPr>
          <a:xfrm>
            <a:off x="3944259" y="3287313"/>
            <a:ext cx="648270" cy="21173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32" name="AutoShape 8"/>
          <p:cNvSpPr>
            <a:spLocks noChangeArrowheads="1"/>
          </p:cNvSpPr>
          <p:nvPr/>
        </p:nvSpPr>
        <p:spPr bwMode="gray">
          <a:xfrm>
            <a:off x="4624278" y="5438797"/>
            <a:ext cx="3929090" cy="375796"/>
          </a:xfrm>
          <a:prstGeom prst="roundRect">
            <a:avLst>
              <a:gd name="adj" fmla="val 50000"/>
            </a:avLst>
          </a:prstGeom>
          <a:solidFill>
            <a:schemeClr val="bg1"/>
          </a:solidFill>
          <a:ln w="25400" cap="rnd">
            <a:solidFill>
              <a:schemeClr val="accent5"/>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33" name="矩形 32"/>
          <p:cNvSpPr/>
          <p:nvPr/>
        </p:nvSpPr>
        <p:spPr>
          <a:xfrm>
            <a:off x="4713277" y="5476039"/>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引用特征长度去除网格依赖性</a:t>
            </a:r>
            <a:endParaRPr lang="zh-CN" altLang="en-US" sz="1600" b="1" dirty="0">
              <a:latin typeface="宋体" panose="02010600030101010101" pitchFamily="2" charset="-122"/>
              <a:ea typeface="宋体" panose="02010600030101010101" pitchFamily="2" charset="-122"/>
            </a:endParaRPr>
          </a:p>
        </p:txBody>
      </p:sp>
      <p:cxnSp>
        <p:nvCxnSpPr>
          <p:cNvPr id="34" name="直接箭头连接符 33"/>
          <p:cNvCxnSpPr>
            <a:stCxn id="15" idx="3"/>
            <a:endCxn id="88" idx="1"/>
          </p:cNvCxnSpPr>
          <p:nvPr/>
        </p:nvCxnSpPr>
        <p:spPr>
          <a:xfrm>
            <a:off x="4268394" y="5640015"/>
            <a:ext cx="354477" cy="48140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3" name="AutoShape 8"/>
          <p:cNvSpPr>
            <a:spLocks noChangeArrowheads="1"/>
          </p:cNvSpPr>
          <p:nvPr/>
        </p:nvSpPr>
        <p:spPr bwMode="gray">
          <a:xfrm>
            <a:off x="4621259" y="3800864"/>
            <a:ext cx="3967282" cy="353352"/>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dirty="0"/>
          </a:p>
        </p:txBody>
      </p:sp>
      <p:cxnSp>
        <p:nvCxnSpPr>
          <p:cNvPr id="54" name="直接箭头连接符 53"/>
          <p:cNvCxnSpPr>
            <a:stCxn id="14" idx="3"/>
            <a:endCxn id="53" idx="1"/>
          </p:cNvCxnSpPr>
          <p:nvPr/>
        </p:nvCxnSpPr>
        <p:spPr>
          <a:xfrm>
            <a:off x="3944259" y="3287313"/>
            <a:ext cx="677000" cy="69022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9" name="矩形 58"/>
          <p:cNvSpPr/>
          <p:nvPr/>
        </p:nvSpPr>
        <p:spPr>
          <a:xfrm>
            <a:off x="4748348" y="3787736"/>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剪切非线性效应</a:t>
            </a:r>
            <a:endParaRPr lang="zh-CN" altLang="en-US" sz="1600" b="1" dirty="0">
              <a:latin typeface="宋体" panose="02010600030101010101" pitchFamily="2" charset="-122"/>
              <a:ea typeface="宋体" panose="02010600030101010101" pitchFamily="2" charset="-122"/>
            </a:endParaRPr>
          </a:p>
        </p:txBody>
      </p:sp>
      <p:sp>
        <p:nvSpPr>
          <p:cNvPr id="66" name="AutoShape 8"/>
          <p:cNvSpPr>
            <a:spLocks noChangeArrowheads="1"/>
          </p:cNvSpPr>
          <p:nvPr/>
        </p:nvSpPr>
        <p:spPr bwMode="gray">
          <a:xfrm>
            <a:off x="4625603" y="4308619"/>
            <a:ext cx="3967282" cy="353352"/>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dirty="0"/>
          </a:p>
        </p:txBody>
      </p:sp>
      <p:sp>
        <p:nvSpPr>
          <p:cNvPr id="67" name="矩形 66"/>
          <p:cNvSpPr/>
          <p:nvPr/>
        </p:nvSpPr>
        <p:spPr>
          <a:xfrm>
            <a:off x="4757045" y="4308619"/>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就地强度（</a:t>
            </a:r>
            <a:r>
              <a:rPr lang="en-US" altLang="zh-CN" sz="1600" b="1" dirty="0" smtClean="0">
                <a:latin typeface="宋体" panose="02010600030101010101" pitchFamily="2" charset="-122"/>
                <a:ea typeface="宋体" panose="02010600030101010101" pitchFamily="2" charset="-122"/>
              </a:rPr>
              <a:t>in-situ strength</a:t>
            </a:r>
            <a:r>
              <a:rPr lang="zh-CN" altLang="en-US" sz="1600" b="1" dirty="0" smtClean="0">
                <a:latin typeface="宋体" panose="02010600030101010101" pitchFamily="2" charset="-122"/>
                <a:ea typeface="宋体" panose="02010600030101010101" pitchFamily="2" charset="-122"/>
              </a:rPr>
              <a:t>）效应</a:t>
            </a:r>
            <a:endParaRPr lang="zh-CN" altLang="en-US" sz="1600" b="1" dirty="0">
              <a:latin typeface="宋体" panose="02010600030101010101" pitchFamily="2" charset="-122"/>
              <a:ea typeface="宋体" panose="02010600030101010101" pitchFamily="2" charset="-122"/>
            </a:endParaRPr>
          </a:p>
        </p:txBody>
      </p:sp>
      <p:cxnSp>
        <p:nvCxnSpPr>
          <p:cNvPr id="71" name="直接箭头连接符 70"/>
          <p:cNvCxnSpPr>
            <a:stCxn id="13" idx="3"/>
            <a:endCxn id="10" idx="1"/>
          </p:cNvCxnSpPr>
          <p:nvPr/>
        </p:nvCxnSpPr>
        <p:spPr>
          <a:xfrm flipV="1">
            <a:off x="3974086" y="1050113"/>
            <a:ext cx="631096" cy="176736"/>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sp>
        <p:nvSpPr>
          <p:cNvPr id="75" name="AutoShape 8"/>
          <p:cNvSpPr>
            <a:spLocks noChangeArrowheads="1"/>
          </p:cNvSpPr>
          <p:nvPr/>
        </p:nvSpPr>
        <p:spPr bwMode="gray">
          <a:xfrm>
            <a:off x="4605182" y="4900406"/>
            <a:ext cx="3929090" cy="389318"/>
          </a:xfrm>
          <a:prstGeom prst="roundRect">
            <a:avLst>
              <a:gd name="adj" fmla="val 50000"/>
            </a:avLst>
          </a:prstGeom>
          <a:solidFill>
            <a:schemeClr val="bg1"/>
          </a:solidFill>
          <a:ln w="25400" cap="rnd">
            <a:solidFill>
              <a:schemeClr val="accent5"/>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6" name="矩形 75"/>
          <p:cNvSpPr/>
          <p:nvPr/>
        </p:nvSpPr>
        <p:spPr>
          <a:xfrm>
            <a:off x="4893771" y="4900406"/>
            <a:ext cx="3571900" cy="338554"/>
          </a:xfrm>
          <a:prstGeom prst="rect">
            <a:avLst/>
          </a:prstGeom>
        </p:spPr>
        <p:txBody>
          <a:bodyPr wrap="square">
            <a:spAutoFit/>
          </a:bodyPr>
          <a:lstStyle/>
          <a:p>
            <a:pPr marL="342900" indent="-342900"/>
            <a:r>
              <a:rPr lang="en-US" altLang="zh-CN" sz="1600" b="1" dirty="0" smtClean="0">
                <a:latin typeface="宋体" panose="02010600030101010101" pitchFamily="2" charset="-122"/>
                <a:ea typeface="宋体" panose="02010600030101010101" pitchFamily="2" charset="-122"/>
              </a:rPr>
              <a:t>UAMT</a:t>
            </a:r>
            <a:r>
              <a:rPr lang="zh-CN" altLang="en-US" sz="1600" b="1" dirty="0" smtClean="0">
                <a:latin typeface="宋体" panose="02010600030101010101" pitchFamily="2" charset="-122"/>
                <a:ea typeface="宋体" panose="02010600030101010101" pitchFamily="2" charset="-122"/>
              </a:rPr>
              <a:t>子程序</a:t>
            </a:r>
            <a:endParaRPr lang="zh-CN" altLang="en-US" sz="1600" b="1" dirty="0">
              <a:latin typeface="宋体" panose="02010600030101010101" pitchFamily="2" charset="-122"/>
              <a:ea typeface="宋体" panose="02010600030101010101" pitchFamily="2" charset="-122"/>
            </a:endParaRPr>
          </a:p>
        </p:txBody>
      </p:sp>
      <p:cxnSp>
        <p:nvCxnSpPr>
          <p:cNvPr id="80" name="直接箭头连接符 79"/>
          <p:cNvCxnSpPr>
            <a:stCxn id="15" idx="3"/>
            <a:endCxn id="75" idx="1"/>
          </p:cNvCxnSpPr>
          <p:nvPr/>
        </p:nvCxnSpPr>
        <p:spPr>
          <a:xfrm flipV="1">
            <a:off x="4268394" y="5095065"/>
            <a:ext cx="336788" cy="544950"/>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88" name="AutoShape 8"/>
          <p:cNvSpPr>
            <a:spLocks noChangeArrowheads="1"/>
          </p:cNvSpPr>
          <p:nvPr/>
        </p:nvSpPr>
        <p:spPr bwMode="gray">
          <a:xfrm>
            <a:off x="4622871" y="5933524"/>
            <a:ext cx="3929090" cy="375796"/>
          </a:xfrm>
          <a:prstGeom prst="roundRect">
            <a:avLst>
              <a:gd name="adj" fmla="val 50000"/>
            </a:avLst>
          </a:prstGeom>
          <a:solidFill>
            <a:schemeClr val="bg1"/>
          </a:solidFill>
          <a:ln w="25400" cap="rnd">
            <a:solidFill>
              <a:schemeClr val="accent5"/>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9" name="矩形 88"/>
          <p:cNvSpPr/>
          <p:nvPr/>
        </p:nvSpPr>
        <p:spPr>
          <a:xfrm>
            <a:off x="4713277" y="5960390"/>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引用粘性系数提高数值计算的收敛性</a:t>
            </a:r>
            <a:endParaRPr lang="zh-CN" altLang="en-US" sz="1600" b="1" dirty="0">
              <a:latin typeface="宋体" panose="02010600030101010101" pitchFamily="2" charset="-122"/>
              <a:ea typeface="宋体" panose="02010600030101010101" pitchFamily="2" charset="-122"/>
            </a:endParaRPr>
          </a:p>
        </p:txBody>
      </p:sp>
      <p:cxnSp>
        <p:nvCxnSpPr>
          <p:cNvPr id="109" name="直接箭头连接符 108"/>
          <p:cNvCxnSpPr>
            <a:stCxn id="14" idx="3"/>
            <a:endCxn id="66" idx="1"/>
          </p:cNvCxnSpPr>
          <p:nvPr/>
        </p:nvCxnSpPr>
        <p:spPr>
          <a:xfrm>
            <a:off x="3944259" y="3287313"/>
            <a:ext cx="681344" cy="1197982"/>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bwMode="auto">
          <a:xfrm>
            <a:off x="0" y="4058713"/>
            <a:ext cx="8316415" cy="2465889"/>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圆角矩形 23"/>
          <p:cNvSpPr/>
          <p:nvPr/>
        </p:nvSpPr>
        <p:spPr bwMode="auto">
          <a:xfrm>
            <a:off x="47370" y="917646"/>
            <a:ext cx="9133142" cy="3173468"/>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灯片编号占位符 2"/>
          <p:cNvSpPr>
            <a:spLocks noGrp="1"/>
          </p:cNvSpPr>
          <p:nvPr>
            <p:ph type="sldNum" sz="quarter" idx="12"/>
          </p:nvPr>
        </p:nvSpPr>
        <p:spPr>
          <a:xfrm>
            <a:off x="8244408" y="5970820"/>
            <a:ext cx="442392" cy="457200"/>
          </a:xfrm>
        </p:spPr>
        <p:txBody>
          <a:bodyPr/>
          <a:lstStyle/>
          <a:p>
            <a:pPr>
              <a:defRPr/>
            </a:pPr>
            <a:fld id="{846B4C44-8256-4B19-ACAC-87BF490EACA2}" type="slidenum">
              <a:rPr lang="en-US" altLang="zh-CN" smtClean="0"/>
            </a:fld>
            <a:endParaRPr lang="en-US" altLang="zh-CN" dirty="0"/>
          </a:p>
        </p:txBody>
      </p:sp>
      <p:sp>
        <p:nvSpPr>
          <p:cNvPr id="26" name="矩形 25"/>
          <p:cNvSpPr/>
          <p:nvPr/>
        </p:nvSpPr>
        <p:spPr>
          <a:xfrm>
            <a:off x="323528" y="4092286"/>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27" name="矩形 26"/>
          <p:cNvSpPr/>
          <p:nvPr/>
        </p:nvSpPr>
        <p:spPr>
          <a:xfrm>
            <a:off x="214082" y="6186790"/>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28" name="矩形 27"/>
          <p:cNvSpPr/>
          <p:nvPr/>
        </p:nvSpPr>
        <p:spPr>
          <a:xfrm>
            <a:off x="7302693" y="1011714"/>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mc:AlternateContent xmlns:mc="http://schemas.openxmlformats.org/markup-compatibility/2006">
        <mc:Choice xmlns:a14="http://schemas.microsoft.com/office/drawing/2010/main" Requires="a14">
          <p:sp>
            <p:nvSpPr>
              <p:cNvPr id="29" name="矩形 28"/>
              <p:cNvSpPr/>
              <p:nvPr/>
            </p:nvSpPr>
            <p:spPr>
              <a:xfrm>
                <a:off x="7320138" y="2287991"/>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29" name="矩形 28"/>
              <p:cNvSpPr>
                <a:spLocks noRot="1" noChangeAspect="1" noMove="1" noResize="1" noEditPoints="1" noAdjustHandles="1" noChangeArrowheads="1" noChangeShapeType="1" noTextEdit="1"/>
              </p:cNvSpPr>
              <p:nvPr/>
            </p:nvSpPr>
            <p:spPr>
              <a:xfrm>
                <a:off x="7320138" y="2287991"/>
                <a:ext cx="1699713" cy="364715"/>
              </a:xfrm>
              <a:prstGeom prst="rect">
                <a:avLst/>
              </a:prstGeom>
              <a:blipFill rotWithShape="0">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7320138" y="1413129"/>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30" name="矩形 29"/>
              <p:cNvSpPr>
                <a:spLocks noRot="1" noChangeAspect="1" noMove="1" noResize="1" noEditPoints="1" noAdjustHandles="1" noChangeArrowheads="1" noChangeShapeType="1" noTextEdit="1"/>
              </p:cNvSpPr>
              <p:nvPr/>
            </p:nvSpPr>
            <p:spPr>
              <a:xfrm>
                <a:off x="7320138" y="1413129"/>
                <a:ext cx="1750987" cy="365036"/>
              </a:xfrm>
              <a:prstGeom prst="rect">
                <a:avLst/>
              </a:prstGeom>
              <a:blipFill rotWithShape="0">
                <a:blip r:embed="rId2"/>
                <a:stretch>
                  <a:fillRect b="-3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1" name="矩形 30"/>
              <p:cNvSpPr/>
              <p:nvPr/>
            </p:nvSpPr>
            <p:spPr>
              <a:xfrm>
                <a:off x="7320138" y="1845178"/>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31" name="矩形 30"/>
              <p:cNvSpPr>
                <a:spLocks noRot="1" noChangeAspect="1" noMove="1" noResize="1" noEditPoints="1" noAdjustHandles="1" noChangeArrowheads="1" noChangeShapeType="1" noTextEdit="1"/>
              </p:cNvSpPr>
              <p:nvPr/>
            </p:nvSpPr>
            <p:spPr>
              <a:xfrm>
                <a:off x="7320138" y="1845178"/>
                <a:ext cx="1788366" cy="364715"/>
              </a:xfrm>
              <a:prstGeom prst="rect">
                <a:avLst/>
              </a:prstGeom>
              <a:blipFill rotWithShape="0">
                <a:blip r:embed="rId3"/>
                <a:stretch>
                  <a:fillRect b="-3333"/>
                </a:stretch>
              </a:blipFill>
            </p:spPr>
            <p:txBody>
              <a:bodyPr/>
              <a:lstStyle/>
              <a:p>
                <a:r>
                  <a:rPr lang="zh-CN" altLang="en-US">
                    <a:noFill/>
                  </a:rPr>
                  <a:t> </a:t>
                </a:r>
                <a:endParaRPr lang="zh-CN" altLang="en-US">
                  <a:noFill/>
                </a:endParaRPr>
              </a:p>
            </p:txBody>
          </p:sp>
        </mc:Fallback>
      </mc:AlternateContent>
      <p:sp>
        <p:nvSpPr>
          <p:cNvPr id="32" name="矩形 31"/>
          <p:cNvSpPr/>
          <p:nvPr/>
        </p:nvSpPr>
        <p:spPr>
          <a:xfrm>
            <a:off x="4051300" y="3609716"/>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endParaRPr lang="en-US" altLang="zh-CN" sz="1600" dirty="0" smtClean="0">
              <a:latin typeface="Times New Roman" panose="02020603050405020304" pitchFamily="18" charset="0"/>
              <a:cs typeface="Times New Roman" panose="02020603050405020304" pitchFamily="18" charset="0"/>
            </a:endParaRPr>
          </a:p>
        </p:txBody>
      </p:sp>
      <p:sp>
        <p:nvSpPr>
          <p:cNvPr id="33" name="矩形 32"/>
          <p:cNvSpPr/>
          <p:nvPr/>
        </p:nvSpPr>
        <p:spPr>
          <a:xfrm>
            <a:off x="4283968" y="3813546"/>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5" name="矩形 34"/>
          <p:cNvSpPr/>
          <p:nvPr/>
        </p:nvSpPr>
        <p:spPr>
          <a:xfrm>
            <a:off x="4427984" y="4404421"/>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endParaRPr lang="en-US" altLang="zh-CN" dirty="0" smtClean="0">
              <a:latin typeface="Times New Roman" panose="02020603050405020304" pitchFamily="18" charset="0"/>
              <a:cs typeface="Times New Roman" panose="02020603050405020304" pitchFamily="18" charset="0"/>
            </a:endParaRPr>
          </a:p>
        </p:txBody>
      </p:sp>
      <p:sp>
        <p:nvSpPr>
          <p:cNvPr id="36" name="矩形 35"/>
          <p:cNvSpPr/>
          <p:nvPr/>
        </p:nvSpPr>
        <p:spPr>
          <a:xfrm>
            <a:off x="4660210" y="4815268"/>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1" name="图片 40"/>
          <p:cNvPicPr>
            <a:picLocks noChangeAspect="1"/>
          </p:cNvPicPr>
          <p:nvPr/>
        </p:nvPicPr>
        <p:blipFill>
          <a:blip r:embed="rId4"/>
          <a:stretch>
            <a:fillRect/>
          </a:stretch>
        </p:blipFill>
        <p:spPr>
          <a:xfrm>
            <a:off x="395536" y="4460968"/>
            <a:ext cx="1187240" cy="1656834"/>
          </a:xfrm>
          <a:prstGeom prst="rect">
            <a:avLst/>
          </a:prstGeom>
        </p:spPr>
      </p:pic>
      <p:pic>
        <p:nvPicPr>
          <p:cNvPr id="42" name="图片 41"/>
          <p:cNvPicPr>
            <a:picLocks noChangeAspect="1"/>
          </p:cNvPicPr>
          <p:nvPr/>
        </p:nvPicPr>
        <p:blipFill>
          <a:blip r:embed="rId5"/>
          <a:stretch>
            <a:fillRect/>
          </a:stretch>
        </p:blipFill>
        <p:spPr>
          <a:xfrm>
            <a:off x="1691680" y="4460968"/>
            <a:ext cx="1210601" cy="1651703"/>
          </a:xfrm>
          <a:prstGeom prst="rect">
            <a:avLst/>
          </a:prstGeom>
        </p:spPr>
      </p:pic>
      <p:pic>
        <p:nvPicPr>
          <p:cNvPr id="43" name="图片 42"/>
          <p:cNvPicPr>
            <a:picLocks noChangeAspect="1"/>
          </p:cNvPicPr>
          <p:nvPr/>
        </p:nvPicPr>
        <p:blipFill>
          <a:blip r:embed="rId6"/>
          <a:stretch>
            <a:fillRect/>
          </a:stretch>
        </p:blipFill>
        <p:spPr>
          <a:xfrm>
            <a:off x="3038255" y="4466247"/>
            <a:ext cx="1208719" cy="1674996"/>
          </a:xfrm>
          <a:prstGeom prst="rect">
            <a:avLst/>
          </a:prstGeom>
        </p:spPr>
      </p:pic>
      <p:sp>
        <p:nvSpPr>
          <p:cNvPr id="49" name="矩形 48"/>
          <p:cNvSpPr/>
          <p:nvPr/>
        </p:nvSpPr>
        <p:spPr>
          <a:xfrm>
            <a:off x="196416" y="906666"/>
            <a:ext cx="1107996"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cs typeface="Times New Roman" panose="02020603050405020304" pitchFamily="18" charset="0"/>
              </a:rPr>
              <a:t>实验系统</a:t>
            </a:r>
            <a:endParaRPr lang="zh-CN" altLang="en-US" dirty="0">
              <a:solidFill>
                <a:srgbClr val="FF0000"/>
              </a:solidFill>
            </a:endParaRPr>
          </a:p>
        </p:txBody>
      </p:sp>
      <p:grpSp>
        <p:nvGrpSpPr>
          <p:cNvPr id="50" name="组合 49"/>
          <p:cNvGrpSpPr/>
          <p:nvPr/>
        </p:nvGrpSpPr>
        <p:grpSpPr>
          <a:xfrm>
            <a:off x="115924" y="1212937"/>
            <a:ext cx="3704162" cy="2549329"/>
            <a:chOff x="3972424" y="1222777"/>
            <a:chExt cx="3704162" cy="2549329"/>
          </a:xfrm>
        </p:grpSpPr>
        <p:pic>
          <p:nvPicPr>
            <p:cNvPr id="51" name="图片 50"/>
            <p:cNvPicPr>
              <a:picLocks noChangeAspect="1"/>
            </p:cNvPicPr>
            <p:nvPr/>
          </p:nvPicPr>
          <p:blipFill>
            <a:blip r:embed="rId7"/>
            <a:stretch>
              <a:fillRect/>
            </a:stretch>
          </p:blipFill>
          <p:spPr>
            <a:xfrm>
              <a:off x="3972424" y="1222777"/>
              <a:ext cx="3664121" cy="2549329"/>
            </a:xfrm>
            <a:prstGeom prst="rect">
              <a:avLst/>
            </a:prstGeom>
          </p:spPr>
        </p:pic>
        <p:pic>
          <p:nvPicPr>
            <p:cNvPr id="52" name="图片 1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4248" y="3050424"/>
              <a:ext cx="872338" cy="6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13"/>
            <p:cNvSpPr>
              <a:spLocks noChangeArrowheads="1"/>
            </p:cNvSpPr>
            <p:nvPr/>
          </p:nvSpPr>
          <p:spPr bwMode="auto">
            <a:xfrm>
              <a:off x="6804248" y="3470682"/>
              <a:ext cx="728535" cy="246350"/>
            </a:xfrm>
            <a:prstGeom prst="rect">
              <a:avLst/>
            </a:prstGeom>
            <a:solidFill>
              <a:srgbClr val="92D050"/>
            </a:solidFill>
            <a:ln>
              <a:noFill/>
            </a:ln>
            <a:effectLst>
              <a:softEdge rad="31750"/>
            </a:effectLst>
          </p:spPr>
          <p:txBody>
            <a:bodyPr wrap="square">
              <a:spAutoFit/>
            </a:bodyPr>
            <a:lstStyle/>
            <a:p>
              <a:r>
                <a:rPr lang="zh-CN" altLang="en-US" sz="1000" dirty="0">
                  <a:solidFill>
                    <a:srgbClr val="FF0000"/>
                  </a:solidFill>
                </a:rPr>
                <a:t>TST</a:t>
              </a:r>
              <a:r>
                <a:rPr lang="zh-CN" altLang="en-US" sz="1000" dirty="0" smtClean="0">
                  <a:solidFill>
                    <a:srgbClr val="FF0000"/>
                  </a:solidFill>
                </a:rPr>
                <a:t>3826</a:t>
              </a:r>
              <a:endParaRPr lang="zh-CN" altLang="en-US" sz="1000" dirty="0">
                <a:solidFill>
                  <a:srgbClr val="FF0000"/>
                </a:solidFill>
              </a:endParaRPr>
            </a:p>
          </p:txBody>
        </p:sp>
      </p:grpSp>
      <p:graphicFrame>
        <p:nvGraphicFramePr>
          <p:cNvPr id="54" name="对象 53"/>
          <p:cNvGraphicFramePr>
            <a:graphicFrameLocks noChangeAspect="1"/>
          </p:cNvGraphicFramePr>
          <p:nvPr/>
        </p:nvGraphicFramePr>
        <p:xfrm>
          <a:off x="3906977" y="590408"/>
          <a:ext cx="3373456" cy="3033426"/>
        </p:xfrm>
        <a:graphic>
          <a:graphicData uri="http://schemas.openxmlformats.org/presentationml/2006/ole">
            <mc:AlternateContent xmlns:mc="http://schemas.openxmlformats.org/markup-compatibility/2006">
              <mc:Choice xmlns:v="urn:schemas-microsoft-com:vml" Requires="v">
                <p:oleObj spid="_x0000_s5232" name="Visio" r:id="rId9" imgW="7386955" imgH="6624955" progId="Visio.Drawing.15">
                  <p:embed/>
                </p:oleObj>
              </mc:Choice>
              <mc:Fallback>
                <p:oleObj name="Visio" r:id="rId9" imgW="7386955" imgH="6624955" progId="Visio.Drawing.15">
                  <p:embed/>
                  <p:pic>
                    <p:nvPicPr>
                      <p:cNvPr id="0" name="图片 52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6977" y="590408"/>
                        <a:ext cx="3373456" cy="3033426"/>
                      </a:xfrm>
                      <a:prstGeom prst="rect">
                        <a:avLst/>
                      </a:prstGeom>
                      <a:noFill/>
                    </p:spPr>
                  </p:pic>
                </p:oleObj>
              </mc:Fallback>
            </mc:AlternateContent>
          </a:graphicData>
        </a:graphic>
      </p:graphicFrame>
      <p:sp>
        <p:nvSpPr>
          <p:cNvPr id="55" name="矩形 54"/>
          <p:cNvSpPr/>
          <p:nvPr/>
        </p:nvSpPr>
        <p:spPr>
          <a:xfrm>
            <a:off x="3869463" y="2042656"/>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sp>
        <p:nvSpPr>
          <p:cNvPr id="34"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5141</Words>
  <Application>WPS 演示</Application>
  <PresentationFormat>全屏显示(4:3)</PresentationFormat>
  <Paragraphs>739</Paragraphs>
  <Slides>28</Slides>
  <Notes>25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28</vt:i4>
      </vt:variant>
    </vt:vector>
  </HeadingPairs>
  <TitlesOfParts>
    <vt:vector size="48" baseType="lpstr">
      <vt:lpstr>Arial</vt:lpstr>
      <vt:lpstr>宋体</vt:lpstr>
      <vt:lpstr>Wingdings</vt:lpstr>
      <vt:lpstr>Wingdings</vt:lpstr>
      <vt:lpstr>Wingdings 2</vt:lpstr>
      <vt:lpstr>Times New Roman</vt:lpstr>
      <vt:lpstr>Lucida Sans Unicode</vt:lpstr>
      <vt:lpstr>黑体</vt:lpstr>
      <vt:lpstr>Century Schoolbook</vt:lpstr>
      <vt:lpstr>华文楷体</vt:lpstr>
      <vt:lpstr>微软雅黑</vt:lpstr>
      <vt:lpstr>Arial Unicode MS</vt:lpstr>
      <vt:lpstr>Calibri</vt:lpstr>
      <vt:lpstr>Symbol</vt:lpstr>
      <vt:lpstr>凸显</vt:lpstr>
      <vt:lpstr>Visio.Drawing.15</vt:lpstr>
      <vt:lpstr>Equation.KSEE3</vt:lpstr>
      <vt:lpstr>Equation.KSEE3</vt:lpstr>
      <vt:lpstr>Equation.KSEE3</vt:lpstr>
      <vt:lpstr>Equation.KSEE3</vt:lpstr>
      <vt:lpstr>大开口复合材料层合板的          渐进失效分析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复合材料层合板及点阵结构的损伤检测方法研究</dc:title>
  <dc:creator/>
  <cp:lastModifiedBy>lenovo</cp:lastModifiedBy>
  <cp:revision>590</cp:revision>
  <dcterms:created xsi:type="dcterms:W3CDTF">2018-03-15T09:03:42Z</dcterms:created>
  <dcterms:modified xsi:type="dcterms:W3CDTF">2018-03-15T09:34:00Z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